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Noto Sans Light" panose="020B0604020202020204" charset="-128"/>
      <p:regular r:id="rId13"/>
    </p:embeddedFont>
    <p:embeddedFont>
      <p:font typeface="Noto Sans Light Bold" panose="020B0604020202020204" charset="-128"/>
      <p:regular r:id="rId14"/>
    </p:embeddedFont>
    <p:embeddedFont>
      <p:font typeface="Evolventa" panose="020B0604020202020204" charset="0"/>
      <p:regular r:id="rId15"/>
    </p:embeddedFont>
    <p:embeddedFont>
      <p:font typeface="HK Grotesk Bold" panose="020B0604020202020204" charset="-52"/>
      <p:regular r:id="rId16"/>
    </p:embeddedFont>
    <p:embeddedFont>
      <p:font typeface="HK Grotesk Medium" panose="020B0604020202020204" charset="-52"/>
      <p:regular r:id="rId17"/>
    </p:embeddedFont>
    <p:embeddedFont>
      <p:font typeface="Vollkorn Italics"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0" d="100"/>
          <a:sy n="50" d="100"/>
        </p:scale>
        <p:origin x="1914" y="7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fade/>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347030" y="7418885"/>
            <a:ext cx="10724012" cy="1472886"/>
          </a:xfrm>
          <a:prstGeom prst="rect">
            <a:avLst/>
          </a:prstGeom>
        </p:spPr>
        <p:txBody>
          <a:bodyPr lIns="0" tIns="0" rIns="0" bIns="0" rtlCol="0" anchor="t">
            <a:spAutoFit/>
          </a:bodyPr>
          <a:lstStyle/>
          <a:p>
            <a:pPr>
              <a:lnSpc>
                <a:spcPts val="11797"/>
              </a:lnSpc>
            </a:pPr>
            <a:endParaRPr/>
          </a:p>
        </p:txBody>
      </p:sp>
      <p:sp>
        <p:nvSpPr>
          <p:cNvPr id="3" name="Freeform 3"/>
          <p:cNvSpPr/>
          <p:nvPr/>
        </p:nvSpPr>
        <p:spPr>
          <a:xfrm rot="-5624184">
            <a:off x="9199938" y="-1204481"/>
            <a:ext cx="9054625" cy="8058616"/>
          </a:xfrm>
          <a:custGeom>
            <a:avLst/>
            <a:gdLst/>
            <a:ahLst/>
            <a:cxnLst/>
            <a:rect l="l" t="t" r="r" b="b"/>
            <a:pathLst>
              <a:path w="9054625" h="8058616">
                <a:moveTo>
                  <a:pt x="0" y="0"/>
                </a:moveTo>
                <a:lnTo>
                  <a:pt x="9054625" y="0"/>
                </a:lnTo>
                <a:lnTo>
                  <a:pt x="9054625" y="8058616"/>
                </a:lnTo>
                <a:lnTo>
                  <a:pt x="0" y="8058616"/>
                </a:lnTo>
                <a:lnTo>
                  <a:pt x="0" y="0"/>
                </a:lnTo>
                <a:close/>
              </a:path>
            </a:pathLst>
          </a:custGeom>
          <a:blipFill>
            <a:blip r:embed="rId2"/>
            <a:stretch>
              <a:fillRect/>
            </a:stretch>
          </a:blipFill>
        </p:spPr>
      </p:sp>
      <p:sp>
        <p:nvSpPr>
          <p:cNvPr id="4" name="Freeform 4"/>
          <p:cNvSpPr/>
          <p:nvPr/>
        </p:nvSpPr>
        <p:spPr>
          <a:xfrm rot="-5017281">
            <a:off x="7304671" y="971407"/>
            <a:ext cx="1811240" cy="1716150"/>
          </a:xfrm>
          <a:custGeom>
            <a:avLst/>
            <a:gdLst/>
            <a:ahLst/>
            <a:cxnLst/>
            <a:rect l="l" t="t" r="r" b="b"/>
            <a:pathLst>
              <a:path w="1811240" h="1716150">
                <a:moveTo>
                  <a:pt x="0" y="0"/>
                </a:moveTo>
                <a:lnTo>
                  <a:pt x="1811240" y="0"/>
                </a:lnTo>
                <a:lnTo>
                  <a:pt x="1811240" y="1716150"/>
                </a:lnTo>
                <a:lnTo>
                  <a:pt x="0" y="1716150"/>
                </a:lnTo>
                <a:lnTo>
                  <a:pt x="0" y="0"/>
                </a:lnTo>
                <a:close/>
              </a:path>
            </a:pathLst>
          </a:custGeom>
          <a:blipFill>
            <a:blip r:embed="rId3"/>
            <a:stretch>
              <a:fillRect/>
            </a:stretch>
          </a:blipFill>
        </p:spPr>
      </p:sp>
      <p:sp>
        <p:nvSpPr>
          <p:cNvPr id="5" name="Freeform 5"/>
          <p:cNvSpPr/>
          <p:nvPr/>
        </p:nvSpPr>
        <p:spPr>
          <a:xfrm rot="-10567437">
            <a:off x="16126494" y="6825098"/>
            <a:ext cx="3789612" cy="3623816"/>
          </a:xfrm>
          <a:custGeom>
            <a:avLst/>
            <a:gdLst/>
            <a:ahLst/>
            <a:cxnLst/>
            <a:rect l="l" t="t" r="r" b="b"/>
            <a:pathLst>
              <a:path w="3789612" h="3623816">
                <a:moveTo>
                  <a:pt x="0" y="0"/>
                </a:moveTo>
                <a:lnTo>
                  <a:pt x="3789612" y="0"/>
                </a:lnTo>
                <a:lnTo>
                  <a:pt x="3789612" y="3623816"/>
                </a:lnTo>
                <a:lnTo>
                  <a:pt x="0" y="3623816"/>
                </a:lnTo>
                <a:lnTo>
                  <a:pt x="0" y="0"/>
                </a:lnTo>
                <a:close/>
              </a:path>
            </a:pathLst>
          </a:custGeom>
          <a:blipFill>
            <a:blip r:embed="rId4"/>
            <a:stretch>
              <a:fillRect/>
            </a:stretch>
          </a:blipFill>
        </p:spPr>
      </p:sp>
      <p:sp>
        <p:nvSpPr>
          <p:cNvPr id="6" name="TextBox 6"/>
          <p:cNvSpPr txBox="1"/>
          <p:nvPr/>
        </p:nvSpPr>
        <p:spPr>
          <a:xfrm>
            <a:off x="-686922" y="7409360"/>
            <a:ext cx="10640996" cy="2059169"/>
          </a:xfrm>
          <a:prstGeom prst="rect">
            <a:avLst/>
          </a:prstGeom>
        </p:spPr>
        <p:txBody>
          <a:bodyPr lIns="0" tIns="0" rIns="0" bIns="0" rtlCol="0" anchor="t">
            <a:spAutoFit/>
          </a:bodyPr>
          <a:lstStyle/>
          <a:p>
            <a:pPr algn="ctr">
              <a:lnSpc>
                <a:spcPts val="5777"/>
              </a:lnSpc>
              <a:spcBef>
                <a:spcPct val="0"/>
              </a:spcBef>
            </a:pPr>
            <a:r>
              <a:rPr lang="en-US" sz="4896" dirty="0" err="1">
                <a:solidFill>
                  <a:srgbClr val="000000"/>
                </a:solidFill>
                <a:latin typeface="HK Grotesk Bold"/>
              </a:rPr>
              <a:t>Рекомендации</a:t>
            </a:r>
            <a:r>
              <a:rPr lang="en-US" sz="4896" dirty="0">
                <a:solidFill>
                  <a:srgbClr val="000000"/>
                </a:solidFill>
                <a:latin typeface="HK Grotesk Bold"/>
              </a:rPr>
              <a:t> </a:t>
            </a:r>
            <a:r>
              <a:rPr lang="en-US" sz="4896" dirty="0" err="1">
                <a:solidFill>
                  <a:srgbClr val="000000"/>
                </a:solidFill>
                <a:latin typeface="HK Grotesk Bold"/>
              </a:rPr>
              <a:t>по</a:t>
            </a:r>
            <a:r>
              <a:rPr lang="en-US" sz="4896" dirty="0">
                <a:solidFill>
                  <a:srgbClr val="000000"/>
                </a:solidFill>
                <a:latin typeface="HK Grotesk Bold"/>
              </a:rPr>
              <a:t> </a:t>
            </a:r>
            <a:r>
              <a:rPr lang="en-US" sz="4896" dirty="0" err="1">
                <a:solidFill>
                  <a:srgbClr val="000000"/>
                </a:solidFill>
                <a:latin typeface="HK Grotesk Bold"/>
              </a:rPr>
              <a:t>выбору</a:t>
            </a:r>
            <a:r>
              <a:rPr lang="en-US" sz="4896" dirty="0">
                <a:solidFill>
                  <a:srgbClr val="000000"/>
                </a:solidFill>
                <a:latin typeface="HK Grotesk Bold"/>
              </a:rPr>
              <a:t> </a:t>
            </a:r>
            <a:r>
              <a:rPr lang="en-US" sz="4896" dirty="0" err="1">
                <a:solidFill>
                  <a:srgbClr val="000000"/>
                </a:solidFill>
                <a:latin typeface="HK Grotesk Bold"/>
              </a:rPr>
              <a:t>персонального</a:t>
            </a:r>
            <a:r>
              <a:rPr lang="en-US" sz="4896" dirty="0">
                <a:solidFill>
                  <a:srgbClr val="000000"/>
                </a:solidFill>
                <a:latin typeface="HK Grotesk Bold"/>
              </a:rPr>
              <a:t> </a:t>
            </a:r>
          </a:p>
          <a:p>
            <a:pPr algn="ctr">
              <a:lnSpc>
                <a:spcPts val="4715"/>
              </a:lnSpc>
              <a:spcBef>
                <a:spcPct val="0"/>
              </a:spcBef>
            </a:pPr>
            <a:r>
              <a:rPr lang="en-US" sz="3996" dirty="0" err="1">
                <a:solidFill>
                  <a:srgbClr val="000000"/>
                </a:solidFill>
                <a:latin typeface="HK Grotesk Bold"/>
              </a:rPr>
              <a:t>компьютера</a:t>
            </a:r>
            <a:r>
              <a:rPr lang="en-US" sz="3996" dirty="0">
                <a:solidFill>
                  <a:srgbClr val="000000"/>
                </a:solidFill>
                <a:latin typeface="HK Grotesk Bold"/>
              </a:rPr>
              <a:t> </a:t>
            </a:r>
            <a:r>
              <a:rPr lang="en-US" sz="3996" dirty="0" err="1">
                <a:solidFill>
                  <a:srgbClr val="000000"/>
                </a:solidFill>
                <a:latin typeface="HK Grotesk Bold"/>
              </a:rPr>
              <a:t>или</a:t>
            </a:r>
            <a:r>
              <a:rPr lang="en-US" sz="3996" dirty="0">
                <a:solidFill>
                  <a:srgbClr val="000000"/>
                </a:solidFill>
                <a:latin typeface="HK Grotesk Bold"/>
              </a:rPr>
              <a:t> </a:t>
            </a:r>
            <a:r>
              <a:rPr lang="en-US" sz="3996" dirty="0" err="1">
                <a:solidFill>
                  <a:srgbClr val="000000"/>
                </a:solidFill>
                <a:latin typeface="HK Grotesk Bold"/>
              </a:rPr>
              <a:t>его</a:t>
            </a:r>
            <a:r>
              <a:rPr lang="en-US" sz="3996" dirty="0">
                <a:solidFill>
                  <a:srgbClr val="000000"/>
                </a:solidFill>
                <a:latin typeface="HK Grotesk Bold"/>
              </a:rPr>
              <a:t> </a:t>
            </a:r>
            <a:r>
              <a:rPr lang="en-US" sz="3996" dirty="0" err="1">
                <a:solidFill>
                  <a:srgbClr val="000000"/>
                </a:solidFill>
                <a:latin typeface="HK Grotesk Bold"/>
              </a:rPr>
              <a:t>комплектующих</a:t>
            </a:r>
            <a:endParaRPr lang="en-US" sz="3996" dirty="0">
              <a:solidFill>
                <a:srgbClr val="000000"/>
              </a:solidFill>
              <a:latin typeface="HK Grotesk Bold"/>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4494633">
            <a:off x="-2022061" y="8242530"/>
            <a:ext cx="4315504" cy="4088940"/>
          </a:xfrm>
          <a:custGeom>
            <a:avLst/>
            <a:gdLst/>
            <a:ahLst/>
            <a:cxnLst/>
            <a:rect l="l" t="t" r="r" b="b"/>
            <a:pathLst>
              <a:path w="4315504" h="4088940">
                <a:moveTo>
                  <a:pt x="0" y="0"/>
                </a:moveTo>
                <a:lnTo>
                  <a:pt x="4315504" y="0"/>
                </a:lnTo>
                <a:lnTo>
                  <a:pt x="4315504" y="4088940"/>
                </a:lnTo>
                <a:lnTo>
                  <a:pt x="0" y="4088940"/>
                </a:lnTo>
                <a:lnTo>
                  <a:pt x="0" y="0"/>
                </a:lnTo>
                <a:close/>
              </a:path>
            </a:pathLst>
          </a:custGeom>
          <a:blipFill>
            <a:blip r:embed="rId2"/>
            <a:stretch>
              <a:fillRect/>
            </a:stretch>
          </a:blipFill>
        </p:spPr>
      </p:sp>
      <p:sp>
        <p:nvSpPr>
          <p:cNvPr id="3" name="Freeform 3"/>
          <p:cNvSpPr/>
          <p:nvPr/>
        </p:nvSpPr>
        <p:spPr>
          <a:xfrm rot="-5647171">
            <a:off x="-2442237" y="-2465144"/>
            <a:ext cx="5155856" cy="4930288"/>
          </a:xfrm>
          <a:custGeom>
            <a:avLst/>
            <a:gdLst/>
            <a:ahLst/>
            <a:cxnLst/>
            <a:rect l="l" t="t" r="r" b="b"/>
            <a:pathLst>
              <a:path w="5155856" h="4930288">
                <a:moveTo>
                  <a:pt x="0" y="0"/>
                </a:moveTo>
                <a:lnTo>
                  <a:pt x="5155856" y="0"/>
                </a:lnTo>
                <a:lnTo>
                  <a:pt x="5155856" y="4930288"/>
                </a:lnTo>
                <a:lnTo>
                  <a:pt x="0" y="4930288"/>
                </a:lnTo>
                <a:lnTo>
                  <a:pt x="0" y="0"/>
                </a:lnTo>
                <a:close/>
              </a:path>
            </a:pathLst>
          </a:custGeom>
          <a:blipFill>
            <a:blip r:embed="rId3"/>
            <a:stretch>
              <a:fillRect/>
            </a:stretch>
          </a:blipFill>
        </p:spPr>
      </p:sp>
      <p:sp>
        <p:nvSpPr>
          <p:cNvPr id="4" name="Freeform 4"/>
          <p:cNvSpPr/>
          <p:nvPr/>
        </p:nvSpPr>
        <p:spPr>
          <a:xfrm>
            <a:off x="1271365" y="662479"/>
            <a:ext cx="5797762" cy="7965149"/>
          </a:xfrm>
          <a:custGeom>
            <a:avLst/>
            <a:gdLst/>
            <a:ahLst/>
            <a:cxnLst/>
            <a:rect l="l" t="t" r="r" b="b"/>
            <a:pathLst>
              <a:path w="5797762" h="7965149">
                <a:moveTo>
                  <a:pt x="0" y="0"/>
                </a:moveTo>
                <a:lnTo>
                  <a:pt x="5797761" y="0"/>
                </a:lnTo>
                <a:lnTo>
                  <a:pt x="5797761" y="7965149"/>
                </a:lnTo>
                <a:lnTo>
                  <a:pt x="0" y="7965149"/>
                </a:lnTo>
                <a:lnTo>
                  <a:pt x="0" y="0"/>
                </a:lnTo>
                <a:close/>
              </a:path>
            </a:pathLst>
          </a:custGeom>
          <a:blipFill>
            <a:blip r:embed="rId4"/>
            <a:stretch>
              <a:fillRect/>
            </a:stretch>
          </a:blipFill>
        </p:spPr>
      </p:sp>
      <p:sp>
        <p:nvSpPr>
          <p:cNvPr id="5" name="TextBox 5"/>
          <p:cNvSpPr txBox="1"/>
          <p:nvPr/>
        </p:nvSpPr>
        <p:spPr>
          <a:xfrm>
            <a:off x="7069126" y="132653"/>
            <a:ext cx="5592911" cy="10279295"/>
          </a:xfrm>
          <a:prstGeom prst="rect">
            <a:avLst/>
          </a:prstGeom>
        </p:spPr>
        <p:txBody>
          <a:bodyPr lIns="0" tIns="0" rIns="0" bIns="0" rtlCol="0" anchor="t">
            <a:spAutoFit/>
          </a:bodyPr>
          <a:lstStyle/>
          <a:p>
            <a:pPr algn="ctr">
              <a:lnSpc>
                <a:spcPts val="2426"/>
              </a:lnSpc>
            </a:pPr>
            <a:r>
              <a:rPr lang="en-US" sz="2056">
                <a:solidFill>
                  <a:srgbClr val="000000"/>
                </a:solidFill>
                <a:latin typeface="HK Grotesk Bold"/>
              </a:rPr>
              <a:t>По горизонтали</a:t>
            </a:r>
          </a:p>
          <a:p>
            <a:pPr algn="ctr">
              <a:lnSpc>
                <a:spcPts val="2426"/>
              </a:lnSpc>
            </a:pPr>
            <a:r>
              <a:rPr lang="en-US" sz="2056">
                <a:solidFill>
                  <a:srgbClr val="000000"/>
                </a:solidFill>
                <a:latin typeface="HK Grotesk Bold"/>
              </a:rPr>
              <a:t>3. Устройство ввода, которое, анализируя какой-либо объект (обычно изображение, текст), создаёт его цифровое изображение. Процесс получения этой копии называется сканированием. ​</a:t>
            </a:r>
          </a:p>
          <a:p>
            <a:pPr algn="ctr">
              <a:lnSpc>
                <a:spcPts val="2426"/>
              </a:lnSpc>
            </a:pPr>
            <a:r>
              <a:rPr lang="en-US" sz="2056">
                <a:solidFill>
                  <a:srgbClr val="000000"/>
                </a:solidFill>
                <a:latin typeface="HK Grotesk Bold"/>
              </a:rPr>
              <a:t>4. Комплект расположенных в определённом порядке клавиш для управления каким-либо устройством или для ввода данных ​</a:t>
            </a:r>
          </a:p>
          <a:p>
            <a:pPr algn="ctr">
              <a:lnSpc>
                <a:spcPts val="2426"/>
              </a:lnSpc>
            </a:pPr>
            <a:r>
              <a:rPr lang="en-US" sz="2056">
                <a:solidFill>
                  <a:srgbClr val="000000"/>
                </a:solidFill>
                <a:latin typeface="HK Grotesk Bold"/>
              </a:rPr>
              <a:t>6. Устройство компьютера, позволяющее осуществить чтение и запись информации на съёмный носитель информации. ​</a:t>
            </a:r>
          </a:p>
          <a:p>
            <a:pPr algn="ctr">
              <a:lnSpc>
                <a:spcPts val="2426"/>
              </a:lnSpc>
            </a:pPr>
            <a:r>
              <a:rPr lang="en-US" sz="2056">
                <a:solidFill>
                  <a:srgbClr val="000000"/>
                </a:solidFill>
                <a:latin typeface="HK Grotesk Bold"/>
              </a:rPr>
              <a:t>9. Устройство, служащее для ввода информации посредством прикосновений к его поверхности или прочих механических воздействий (надавливания, электрического импульса). ​</a:t>
            </a:r>
          </a:p>
          <a:p>
            <a:pPr algn="ctr">
              <a:lnSpc>
                <a:spcPts val="2426"/>
              </a:lnSpc>
            </a:pPr>
            <a:r>
              <a:rPr lang="en-US" sz="2056">
                <a:solidFill>
                  <a:srgbClr val="000000"/>
                </a:solidFill>
                <a:latin typeface="HK Grotesk Bold"/>
              </a:rPr>
              <a:t>11. Внешнее периферийное устройство компьютера, предназначенное для вывода текстовой или графической информации, хранящейся в компьютере, на твёрдый физический носитель, обычно бумагу или полимерную плёнку, малыми тиражами (от единиц до сотен) без создания печатной формы. ​</a:t>
            </a:r>
          </a:p>
          <a:p>
            <a:pPr algn="ctr">
              <a:lnSpc>
                <a:spcPts val="2426"/>
              </a:lnSpc>
            </a:pPr>
            <a:r>
              <a:rPr lang="en-US" sz="2056">
                <a:solidFill>
                  <a:srgbClr val="000000"/>
                </a:solidFill>
                <a:latin typeface="HK Grotesk Bold"/>
              </a:rPr>
              <a:t>13. Тип игрового манипулятора. Представляет собой пульт, который удерживается двумя руками, для контроля его органов управления используются большие пальцы рук (в современных моделях также часто используются указательные и средние пальцы).​</a:t>
            </a:r>
          </a:p>
          <a:p>
            <a:pPr algn="ctr">
              <a:lnSpc>
                <a:spcPts val="3321"/>
              </a:lnSpc>
            </a:pPr>
            <a:endParaRPr lang="en-US" sz="2056">
              <a:solidFill>
                <a:srgbClr val="000000"/>
              </a:solidFill>
              <a:latin typeface="HK Grotesk Bold"/>
            </a:endParaRPr>
          </a:p>
          <a:p>
            <a:pPr algn="ctr">
              <a:lnSpc>
                <a:spcPts val="147"/>
              </a:lnSpc>
              <a:spcBef>
                <a:spcPct val="0"/>
              </a:spcBef>
            </a:pPr>
            <a:r>
              <a:rPr lang="en-US" sz="124">
                <a:solidFill>
                  <a:srgbClr val="000000"/>
                </a:solidFill>
                <a:latin typeface="HK Grotesk Bold"/>
              </a:rPr>
              <a:t>14. Электронное устройство, предназначенное для отображения визуальной информации, получаемой посредством видеосигнала. ​</a:t>
            </a:r>
          </a:p>
        </p:txBody>
      </p:sp>
      <p:sp>
        <p:nvSpPr>
          <p:cNvPr id="6" name="TextBox 6"/>
          <p:cNvSpPr txBox="1"/>
          <p:nvPr/>
        </p:nvSpPr>
        <p:spPr>
          <a:xfrm>
            <a:off x="12662037" y="132653"/>
            <a:ext cx="5173599" cy="9725179"/>
          </a:xfrm>
          <a:prstGeom prst="rect">
            <a:avLst/>
          </a:prstGeom>
        </p:spPr>
        <p:txBody>
          <a:bodyPr lIns="0" tIns="0" rIns="0" bIns="0" rtlCol="0" anchor="t">
            <a:spAutoFit/>
          </a:bodyPr>
          <a:lstStyle/>
          <a:p>
            <a:pPr algn="ctr">
              <a:lnSpc>
                <a:spcPts val="2402"/>
              </a:lnSpc>
            </a:pPr>
            <a:r>
              <a:rPr lang="en-US" sz="2036">
                <a:solidFill>
                  <a:srgbClr val="000000"/>
                </a:solidFill>
                <a:latin typeface="HK Grotesk Bold"/>
              </a:rPr>
              <a:t>По вертикали</a:t>
            </a:r>
          </a:p>
          <a:p>
            <a:pPr algn="ctr">
              <a:lnSpc>
                <a:spcPts val="2402"/>
              </a:lnSpc>
            </a:pPr>
            <a:r>
              <a:rPr lang="en-US" sz="2036">
                <a:solidFill>
                  <a:srgbClr val="000000"/>
                </a:solidFill>
                <a:latin typeface="HK Grotesk Bold"/>
              </a:rPr>
              <a:t>1. Сменный носитель информации, используемый для многократной записи и хранения данных.​</a:t>
            </a:r>
          </a:p>
          <a:p>
            <a:pPr algn="ctr">
              <a:lnSpc>
                <a:spcPts val="2402"/>
              </a:lnSpc>
            </a:pPr>
            <a:r>
              <a:rPr lang="en-US" sz="2036">
                <a:solidFill>
                  <a:srgbClr val="000000"/>
                </a:solidFill>
                <a:latin typeface="HK Grotesk Bold"/>
              </a:rPr>
              <a:t>2. Устройство, которое служит для отображения визуальной информации.​</a:t>
            </a:r>
          </a:p>
          <a:p>
            <a:pPr algn="ctr">
              <a:lnSpc>
                <a:spcPts val="2402"/>
              </a:lnSpc>
            </a:pPr>
            <a:r>
              <a:rPr lang="en-US" sz="2036">
                <a:solidFill>
                  <a:srgbClr val="000000"/>
                </a:solidFill>
                <a:latin typeface="HK Grotesk Bold"/>
              </a:rPr>
              <a:t>5. Внутренняя оперативная память, отведённая для хранения данных, которые используются для формирования изображения на экране монитора. ​</a:t>
            </a:r>
          </a:p>
          <a:p>
            <a:pPr algn="ctr">
              <a:lnSpc>
                <a:spcPts val="2402"/>
              </a:lnSpc>
            </a:pPr>
            <a:r>
              <a:rPr lang="en-US" sz="2036">
                <a:solidFill>
                  <a:srgbClr val="000000"/>
                </a:solidFill>
                <a:latin typeface="HK Grotesk Bold"/>
              </a:rPr>
              <a:t>7. Запоминающее устройство (устройство хранения информации) произвольного доступа, основанное на принципе магнитной записи. ​</a:t>
            </a:r>
          </a:p>
          <a:p>
            <a:pPr algn="ctr">
              <a:lnSpc>
                <a:spcPts val="2402"/>
              </a:lnSpc>
            </a:pPr>
            <a:r>
              <a:rPr lang="en-US" sz="2036">
                <a:solidFill>
                  <a:srgbClr val="000000"/>
                </a:solidFill>
                <a:latin typeface="HK Grotesk Bold"/>
              </a:rPr>
              <a:t>8. Класс электронных устройств, обладающих способностью длительно находиться в одном из двух устойчивых состояний и чередовать их под воздействием внешних сигналов ​</a:t>
            </a:r>
          </a:p>
          <a:p>
            <a:pPr algn="ctr">
              <a:lnSpc>
                <a:spcPts val="2402"/>
              </a:lnSpc>
            </a:pPr>
            <a:r>
              <a:rPr lang="en-US" sz="2036">
                <a:solidFill>
                  <a:srgbClr val="000000"/>
                </a:solidFill>
                <a:latin typeface="HK Grotesk Bold"/>
              </a:rPr>
              <a:t>10. Специальный сменный блок к какому-либо оборудованию, содержащий в себе несколько узлов и деталей в защитной оболочке, расходные материалы и так далее.​</a:t>
            </a:r>
          </a:p>
          <a:p>
            <a:pPr algn="ctr">
              <a:lnSpc>
                <a:spcPts val="2402"/>
              </a:lnSpc>
            </a:pPr>
            <a:r>
              <a:rPr lang="en-US" sz="2036">
                <a:solidFill>
                  <a:srgbClr val="000000"/>
                </a:solidFill>
                <a:latin typeface="HK Grotesk Bold"/>
              </a:rPr>
              <a:t>12. Последовательное или параллельное логическое устройство, используемое для хранения n-разрядных двоичных чисел и выполнения преобразований над ними.​</a:t>
            </a:r>
          </a:p>
          <a:p>
            <a:pPr algn="ctr">
              <a:lnSpc>
                <a:spcPts val="2402"/>
              </a:lnSpc>
              <a:spcBef>
                <a:spcPct val="0"/>
              </a:spcBef>
            </a:pPr>
            <a:r>
              <a:rPr lang="en-US" sz="2036">
                <a:solidFill>
                  <a:srgbClr val="000000"/>
                </a:solidFill>
                <a:latin typeface="HK Grotesk Bold"/>
              </a:rPr>
              <a:t>14. Электронное устройство, предназначенное для отображения визуальной информации, получаемой посредством видеосигнала. ​</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6185645">
            <a:off x="8571513" y="806690"/>
            <a:ext cx="9901401" cy="8812247"/>
          </a:xfrm>
          <a:custGeom>
            <a:avLst/>
            <a:gdLst/>
            <a:ahLst/>
            <a:cxnLst/>
            <a:rect l="l" t="t" r="r" b="b"/>
            <a:pathLst>
              <a:path w="9901401" h="8812247">
                <a:moveTo>
                  <a:pt x="0" y="0"/>
                </a:moveTo>
                <a:lnTo>
                  <a:pt x="9901400" y="0"/>
                </a:lnTo>
                <a:lnTo>
                  <a:pt x="9901400" y="8812247"/>
                </a:lnTo>
                <a:lnTo>
                  <a:pt x="0" y="8812247"/>
                </a:lnTo>
                <a:lnTo>
                  <a:pt x="0" y="0"/>
                </a:lnTo>
                <a:close/>
              </a:path>
            </a:pathLst>
          </a:custGeom>
          <a:blipFill>
            <a:blip r:embed="rId2"/>
            <a:stretch>
              <a:fillRect/>
            </a:stretch>
          </a:blipFill>
        </p:spPr>
      </p:sp>
      <p:sp>
        <p:nvSpPr>
          <p:cNvPr id="3" name="Freeform 3"/>
          <p:cNvSpPr/>
          <p:nvPr/>
        </p:nvSpPr>
        <p:spPr>
          <a:xfrm rot="-447366">
            <a:off x="-369204" y="-515033"/>
            <a:ext cx="1517793" cy="1451390"/>
          </a:xfrm>
          <a:custGeom>
            <a:avLst/>
            <a:gdLst/>
            <a:ahLst/>
            <a:cxnLst/>
            <a:rect l="l" t="t" r="r" b="b"/>
            <a:pathLst>
              <a:path w="1517793" h="1451390">
                <a:moveTo>
                  <a:pt x="0" y="0"/>
                </a:moveTo>
                <a:lnTo>
                  <a:pt x="1517794" y="0"/>
                </a:lnTo>
                <a:lnTo>
                  <a:pt x="1517794" y="1451390"/>
                </a:lnTo>
                <a:lnTo>
                  <a:pt x="0" y="1451390"/>
                </a:lnTo>
                <a:lnTo>
                  <a:pt x="0" y="0"/>
                </a:lnTo>
                <a:close/>
              </a:path>
            </a:pathLst>
          </a:custGeom>
          <a:blipFill>
            <a:blip r:embed="rId3"/>
            <a:stretch>
              <a:fillRect/>
            </a:stretch>
          </a:blipFill>
        </p:spPr>
      </p:sp>
      <p:sp>
        <p:nvSpPr>
          <p:cNvPr id="4" name="Freeform 4"/>
          <p:cNvSpPr/>
          <p:nvPr/>
        </p:nvSpPr>
        <p:spPr>
          <a:xfrm>
            <a:off x="1754257" y="1131596"/>
            <a:ext cx="5840458" cy="8023807"/>
          </a:xfrm>
          <a:custGeom>
            <a:avLst/>
            <a:gdLst/>
            <a:ahLst/>
            <a:cxnLst/>
            <a:rect l="l" t="t" r="r" b="b"/>
            <a:pathLst>
              <a:path w="5840458" h="8023807">
                <a:moveTo>
                  <a:pt x="0" y="0"/>
                </a:moveTo>
                <a:lnTo>
                  <a:pt x="5840459" y="0"/>
                </a:lnTo>
                <a:lnTo>
                  <a:pt x="5840459" y="8023808"/>
                </a:lnTo>
                <a:lnTo>
                  <a:pt x="0" y="8023808"/>
                </a:lnTo>
                <a:lnTo>
                  <a:pt x="0" y="0"/>
                </a:lnTo>
                <a:close/>
              </a:path>
            </a:pathLst>
          </a:custGeom>
          <a:blipFill>
            <a:blip r:embed="rId4"/>
            <a:stretch>
              <a:fillRect/>
            </a:stretch>
          </a:blipFill>
        </p:spPr>
      </p:sp>
      <p:sp>
        <p:nvSpPr>
          <p:cNvPr id="5" name="Freeform 5"/>
          <p:cNvSpPr/>
          <p:nvPr/>
        </p:nvSpPr>
        <p:spPr>
          <a:xfrm>
            <a:off x="-974871" y="7965375"/>
            <a:ext cx="2729129" cy="2585849"/>
          </a:xfrm>
          <a:custGeom>
            <a:avLst/>
            <a:gdLst/>
            <a:ahLst/>
            <a:cxnLst/>
            <a:rect l="l" t="t" r="r" b="b"/>
            <a:pathLst>
              <a:path w="2729129" h="2585849">
                <a:moveTo>
                  <a:pt x="0" y="0"/>
                </a:moveTo>
                <a:lnTo>
                  <a:pt x="2729128" y="0"/>
                </a:lnTo>
                <a:lnTo>
                  <a:pt x="2729128" y="2585850"/>
                </a:lnTo>
                <a:lnTo>
                  <a:pt x="0" y="2585850"/>
                </a:lnTo>
                <a:lnTo>
                  <a:pt x="0" y="0"/>
                </a:lnTo>
                <a:close/>
              </a:path>
            </a:pathLst>
          </a:custGeom>
          <a:blipFill>
            <a:blip r:embed="rId5"/>
            <a:stretch>
              <a:fillRect/>
            </a:stretch>
          </a:blipFill>
        </p:spPr>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088749">
            <a:off x="15238549" y="7531796"/>
            <a:ext cx="2440941" cy="2312792"/>
          </a:xfrm>
          <a:custGeom>
            <a:avLst/>
            <a:gdLst/>
            <a:ahLst/>
            <a:cxnLst/>
            <a:rect l="l" t="t" r="r" b="b"/>
            <a:pathLst>
              <a:path w="2440941" h="2312792">
                <a:moveTo>
                  <a:pt x="0" y="0"/>
                </a:moveTo>
                <a:lnTo>
                  <a:pt x="2440941" y="0"/>
                </a:lnTo>
                <a:lnTo>
                  <a:pt x="2440941" y="2312792"/>
                </a:lnTo>
                <a:lnTo>
                  <a:pt x="0" y="2312792"/>
                </a:lnTo>
                <a:lnTo>
                  <a:pt x="0" y="0"/>
                </a:lnTo>
                <a:close/>
              </a:path>
            </a:pathLst>
          </a:custGeom>
          <a:blipFill>
            <a:blip r:embed="rId2"/>
            <a:stretch>
              <a:fillRect/>
            </a:stretch>
          </a:blipFill>
        </p:spPr>
      </p:sp>
      <p:sp>
        <p:nvSpPr>
          <p:cNvPr id="3" name="Freeform 3"/>
          <p:cNvSpPr/>
          <p:nvPr/>
        </p:nvSpPr>
        <p:spPr>
          <a:xfrm rot="313119">
            <a:off x="13667511" y="-2216185"/>
            <a:ext cx="5583018" cy="5338761"/>
          </a:xfrm>
          <a:custGeom>
            <a:avLst/>
            <a:gdLst/>
            <a:ahLst/>
            <a:cxnLst/>
            <a:rect l="l" t="t" r="r" b="b"/>
            <a:pathLst>
              <a:path w="5583018" h="5338761">
                <a:moveTo>
                  <a:pt x="0" y="0"/>
                </a:moveTo>
                <a:lnTo>
                  <a:pt x="5583018" y="0"/>
                </a:lnTo>
                <a:lnTo>
                  <a:pt x="5583018" y="5338761"/>
                </a:lnTo>
                <a:lnTo>
                  <a:pt x="0" y="5338761"/>
                </a:lnTo>
                <a:lnTo>
                  <a:pt x="0" y="0"/>
                </a:lnTo>
                <a:close/>
              </a:path>
            </a:pathLst>
          </a:custGeom>
          <a:blipFill>
            <a:blip r:embed="rId3"/>
            <a:stretch>
              <a:fillRect/>
            </a:stretch>
          </a:blipFill>
        </p:spPr>
      </p:sp>
      <p:sp>
        <p:nvSpPr>
          <p:cNvPr id="4" name="Freeform 4"/>
          <p:cNvSpPr/>
          <p:nvPr/>
        </p:nvSpPr>
        <p:spPr>
          <a:xfrm rot="1705580">
            <a:off x="-2362671" y="6401890"/>
            <a:ext cx="7824542" cy="6963843"/>
          </a:xfrm>
          <a:custGeom>
            <a:avLst/>
            <a:gdLst/>
            <a:ahLst/>
            <a:cxnLst/>
            <a:rect l="l" t="t" r="r" b="b"/>
            <a:pathLst>
              <a:path w="7824542" h="6963843">
                <a:moveTo>
                  <a:pt x="0" y="0"/>
                </a:moveTo>
                <a:lnTo>
                  <a:pt x="7824542" y="0"/>
                </a:lnTo>
                <a:lnTo>
                  <a:pt x="7824542" y="6963843"/>
                </a:lnTo>
                <a:lnTo>
                  <a:pt x="0" y="6963843"/>
                </a:lnTo>
                <a:lnTo>
                  <a:pt x="0" y="0"/>
                </a:lnTo>
                <a:close/>
              </a:path>
            </a:pathLst>
          </a:custGeom>
          <a:blipFill>
            <a:blip r:embed="rId4"/>
            <a:stretch>
              <a:fillRect/>
            </a:stretch>
          </a:blipFill>
        </p:spPr>
      </p:sp>
      <p:sp>
        <p:nvSpPr>
          <p:cNvPr id="5" name="Freeform 5"/>
          <p:cNvSpPr/>
          <p:nvPr/>
        </p:nvSpPr>
        <p:spPr>
          <a:xfrm rot="6959566">
            <a:off x="-761750" y="523555"/>
            <a:ext cx="2895099" cy="2768439"/>
          </a:xfrm>
          <a:custGeom>
            <a:avLst/>
            <a:gdLst/>
            <a:ahLst/>
            <a:cxnLst/>
            <a:rect l="l" t="t" r="r" b="b"/>
            <a:pathLst>
              <a:path w="2895099" h="2768439">
                <a:moveTo>
                  <a:pt x="0" y="0"/>
                </a:moveTo>
                <a:lnTo>
                  <a:pt x="2895100" y="0"/>
                </a:lnTo>
                <a:lnTo>
                  <a:pt x="2895100" y="2768439"/>
                </a:lnTo>
                <a:lnTo>
                  <a:pt x="0" y="2768439"/>
                </a:lnTo>
                <a:lnTo>
                  <a:pt x="0" y="0"/>
                </a:lnTo>
                <a:close/>
              </a:path>
            </a:pathLst>
          </a:custGeom>
          <a:blipFill>
            <a:blip r:embed="rId3"/>
            <a:stretch>
              <a:fillRect/>
            </a:stretch>
          </a:blipFill>
        </p:spPr>
      </p:sp>
      <p:sp>
        <p:nvSpPr>
          <p:cNvPr id="6" name="TextBox 6"/>
          <p:cNvSpPr txBox="1"/>
          <p:nvPr/>
        </p:nvSpPr>
        <p:spPr>
          <a:xfrm>
            <a:off x="3721364" y="3858046"/>
            <a:ext cx="5307614" cy="1585281"/>
          </a:xfrm>
          <a:prstGeom prst="rect">
            <a:avLst/>
          </a:prstGeom>
        </p:spPr>
        <p:txBody>
          <a:bodyPr lIns="0" tIns="0" rIns="0" bIns="0" rtlCol="0" anchor="t">
            <a:spAutoFit/>
          </a:bodyPr>
          <a:lstStyle/>
          <a:p>
            <a:pPr>
              <a:lnSpc>
                <a:spcPts val="6258"/>
              </a:lnSpc>
            </a:pPr>
            <a:r>
              <a:rPr lang="en-US" sz="5304">
                <a:solidFill>
                  <a:srgbClr val="731F7D"/>
                </a:solidFill>
                <a:latin typeface="HK Grotesk Bold"/>
              </a:rPr>
              <a:t>Задачи исследования</a:t>
            </a:r>
          </a:p>
        </p:txBody>
      </p:sp>
      <p:sp>
        <p:nvSpPr>
          <p:cNvPr id="7" name="TextBox 7"/>
          <p:cNvSpPr txBox="1"/>
          <p:nvPr/>
        </p:nvSpPr>
        <p:spPr>
          <a:xfrm>
            <a:off x="8531569" y="3332619"/>
            <a:ext cx="8558044" cy="3741281"/>
          </a:xfrm>
          <a:prstGeom prst="rect">
            <a:avLst/>
          </a:prstGeom>
        </p:spPr>
        <p:txBody>
          <a:bodyPr lIns="0" tIns="0" rIns="0" bIns="0" rtlCol="0" anchor="t">
            <a:spAutoFit/>
          </a:bodyPr>
          <a:lstStyle/>
          <a:p>
            <a:pPr>
              <a:lnSpc>
                <a:spcPts val="2891"/>
              </a:lnSpc>
            </a:pPr>
            <a:endParaRPr dirty="0"/>
          </a:p>
          <a:p>
            <a:pPr>
              <a:lnSpc>
                <a:spcPts val="2891"/>
              </a:lnSpc>
            </a:pPr>
            <a:r>
              <a:rPr lang="en-US" sz="2065" spc="-20" dirty="0">
                <a:solidFill>
                  <a:srgbClr val="000000"/>
                </a:solidFill>
                <a:latin typeface="Evolventa"/>
              </a:rPr>
              <a:t>1. </a:t>
            </a:r>
            <a:r>
              <a:rPr lang="en-US" sz="2065" spc="-20" dirty="0" err="1">
                <a:solidFill>
                  <a:srgbClr val="000000"/>
                </a:solidFill>
                <a:latin typeface="Evolventa"/>
              </a:rPr>
              <a:t>Анализ</a:t>
            </a:r>
            <a:r>
              <a:rPr lang="en-US" sz="2065" spc="-20" dirty="0">
                <a:solidFill>
                  <a:srgbClr val="000000"/>
                </a:solidFill>
                <a:latin typeface="Evolventa"/>
              </a:rPr>
              <a:t> </a:t>
            </a:r>
            <a:r>
              <a:rPr lang="en-US" sz="2065" spc="-20" dirty="0" err="1">
                <a:solidFill>
                  <a:srgbClr val="000000"/>
                </a:solidFill>
                <a:latin typeface="Evolventa"/>
              </a:rPr>
              <a:t>существующих</a:t>
            </a:r>
            <a:r>
              <a:rPr lang="en-US" sz="2065" spc="-20" dirty="0">
                <a:solidFill>
                  <a:srgbClr val="000000"/>
                </a:solidFill>
                <a:latin typeface="Evolventa"/>
              </a:rPr>
              <a:t> </a:t>
            </a:r>
            <a:r>
              <a:rPr lang="en-US" sz="2065" spc="-20" dirty="0" err="1">
                <a:solidFill>
                  <a:srgbClr val="000000"/>
                </a:solidFill>
                <a:latin typeface="Evolventa"/>
              </a:rPr>
              <a:t>архитектурных</a:t>
            </a:r>
            <a:r>
              <a:rPr lang="en-US" sz="2065" spc="-20" dirty="0">
                <a:solidFill>
                  <a:srgbClr val="000000"/>
                </a:solidFill>
                <a:latin typeface="Evolventa"/>
              </a:rPr>
              <a:t> </a:t>
            </a:r>
            <a:r>
              <a:rPr lang="en-US" sz="2065" spc="-20" dirty="0" err="1">
                <a:solidFill>
                  <a:srgbClr val="000000"/>
                </a:solidFill>
                <a:latin typeface="Evolventa"/>
              </a:rPr>
              <a:t>решений</a:t>
            </a:r>
            <a:r>
              <a:rPr lang="en-US" sz="2065" spc="-20" dirty="0">
                <a:solidFill>
                  <a:srgbClr val="000000"/>
                </a:solidFill>
                <a:latin typeface="Evolventa"/>
              </a:rPr>
              <a:t>: </a:t>
            </a:r>
            <a:r>
              <a:rPr lang="en-US" sz="2065" spc="-20" dirty="0" err="1">
                <a:solidFill>
                  <a:srgbClr val="000000"/>
                </a:solidFill>
                <a:latin typeface="Evolventa"/>
              </a:rPr>
              <a:t>Изучение</a:t>
            </a:r>
            <a:r>
              <a:rPr lang="en-US" sz="2065" spc="-20" dirty="0">
                <a:solidFill>
                  <a:srgbClr val="000000"/>
                </a:solidFill>
                <a:latin typeface="Evolventa"/>
              </a:rPr>
              <a:t> </a:t>
            </a:r>
            <a:r>
              <a:rPr lang="en-US" sz="2065" spc="-20" dirty="0" err="1">
                <a:solidFill>
                  <a:srgbClr val="000000"/>
                </a:solidFill>
                <a:latin typeface="Evolventa"/>
              </a:rPr>
              <a:t>основных</a:t>
            </a:r>
            <a:r>
              <a:rPr lang="en-US" sz="2065" spc="-20" dirty="0">
                <a:solidFill>
                  <a:srgbClr val="000000"/>
                </a:solidFill>
                <a:latin typeface="Evolventa"/>
              </a:rPr>
              <a:t> </a:t>
            </a:r>
            <a:r>
              <a:rPr lang="en-US" sz="2065" spc="-20" dirty="0" err="1">
                <a:solidFill>
                  <a:srgbClr val="000000"/>
                </a:solidFill>
                <a:latin typeface="Evolventa"/>
              </a:rPr>
              <a:t>компонентов</a:t>
            </a:r>
            <a:r>
              <a:rPr lang="en-US" sz="2065" spc="-20" dirty="0">
                <a:solidFill>
                  <a:srgbClr val="000000"/>
                </a:solidFill>
                <a:latin typeface="Evolventa"/>
              </a:rPr>
              <a:t> и </a:t>
            </a:r>
            <a:r>
              <a:rPr lang="en-US" sz="2065" spc="-20" dirty="0" err="1">
                <a:solidFill>
                  <a:srgbClr val="000000"/>
                </a:solidFill>
                <a:latin typeface="Evolventa"/>
              </a:rPr>
              <a:t>принципов</a:t>
            </a:r>
            <a:r>
              <a:rPr lang="en-US" sz="2065" spc="-20" dirty="0">
                <a:solidFill>
                  <a:srgbClr val="000000"/>
                </a:solidFill>
                <a:latin typeface="Evolventa"/>
              </a:rPr>
              <a:t> </a:t>
            </a:r>
            <a:r>
              <a:rPr lang="en-US" sz="2065" spc="-20" dirty="0" err="1">
                <a:solidFill>
                  <a:srgbClr val="000000"/>
                </a:solidFill>
                <a:latin typeface="Evolventa"/>
              </a:rPr>
              <a:t>организации</a:t>
            </a:r>
            <a:r>
              <a:rPr lang="en-US" sz="2065" spc="-20" dirty="0">
                <a:solidFill>
                  <a:srgbClr val="000000"/>
                </a:solidFill>
                <a:latin typeface="Evolventa"/>
              </a:rPr>
              <a:t> </a:t>
            </a:r>
            <a:r>
              <a:rPr lang="en-US" sz="2065" spc="-20" dirty="0" err="1">
                <a:solidFill>
                  <a:srgbClr val="000000"/>
                </a:solidFill>
                <a:latin typeface="Evolventa"/>
              </a:rPr>
              <a:t>персональных</a:t>
            </a:r>
            <a:r>
              <a:rPr lang="en-US" sz="2065" spc="-20" dirty="0">
                <a:solidFill>
                  <a:srgbClr val="000000"/>
                </a:solidFill>
                <a:latin typeface="Evolventa"/>
              </a:rPr>
              <a:t> </a:t>
            </a:r>
            <a:r>
              <a:rPr lang="en-US" sz="2065" spc="-20" dirty="0" err="1">
                <a:solidFill>
                  <a:srgbClr val="000000"/>
                </a:solidFill>
                <a:latin typeface="Evolventa"/>
              </a:rPr>
              <a:t>компьютеров</a:t>
            </a:r>
            <a:r>
              <a:rPr lang="en-US" sz="2065" spc="-20" dirty="0">
                <a:solidFill>
                  <a:srgbClr val="000000"/>
                </a:solidFill>
                <a:latin typeface="Evolventa"/>
              </a:rPr>
              <a:t> </a:t>
            </a:r>
            <a:r>
              <a:rPr lang="en-US" sz="2065" spc="-20" dirty="0" err="1">
                <a:solidFill>
                  <a:srgbClr val="000000"/>
                </a:solidFill>
                <a:latin typeface="Evolventa"/>
              </a:rPr>
              <a:t>на</a:t>
            </a:r>
            <a:r>
              <a:rPr lang="en-US" sz="2065" spc="-20" dirty="0">
                <a:solidFill>
                  <a:srgbClr val="000000"/>
                </a:solidFill>
                <a:latin typeface="Evolventa"/>
              </a:rPr>
              <a:t> </a:t>
            </a:r>
            <a:r>
              <a:rPr lang="en-US" sz="2065" spc="-20" dirty="0" err="1">
                <a:solidFill>
                  <a:srgbClr val="000000"/>
                </a:solidFill>
                <a:latin typeface="Evolventa"/>
              </a:rPr>
              <a:t>рынке</a:t>
            </a:r>
            <a:r>
              <a:rPr lang="en-US" sz="2065" spc="-20" dirty="0">
                <a:solidFill>
                  <a:srgbClr val="000000"/>
                </a:solidFill>
                <a:latin typeface="Evolventa"/>
              </a:rPr>
              <a:t> </a:t>
            </a:r>
            <a:r>
              <a:rPr lang="en-US" sz="2065" spc="-20" dirty="0" err="1">
                <a:solidFill>
                  <a:srgbClr val="000000"/>
                </a:solidFill>
                <a:latin typeface="Evolventa"/>
              </a:rPr>
              <a:t>для</a:t>
            </a:r>
            <a:r>
              <a:rPr lang="en-US" sz="2065" spc="-20" dirty="0">
                <a:solidFill>
                  <a:srgbClr val="000000"/>
                </a:solidFill>
                <a:latin typeface="Evolventa"/>
              </a:rPr>
              <a:t> </a:t>
            </a:r>
            <a:r>
              <a:rPr lang="en-US" sz="2065" spc="-20" dirty="0" err="1">
                <a:solidFill>
                  <a:srgbClr val="000000"/>
                </a:solidFill>
                <a:latin typeface="Evolventa"/>
              </a:rPr>
              <a:t>выявления</a:t>
            </a:r>
            <a:r>
              <a:rPr lang="en-US" sz="2065" spc="-20" dirty="0">
                <a:solidFill>
                  <a:srgbClr val="000000"/>
                </a:solidFill>
                <a:latin typeface="Evolventa"/>
              </a:rPr>
              <a:t> </a:t>
            </a:r>
            <a:r>
              <a:rPr lang="en-US" sz="2065" spc="-20" dirty="0" err="1">
                <a:solidFill>
                  <a:srgbClr val="000000"/>
                </a:solidFill>
                <a:latin typeface="Evolventa"/>
              </a:rPr>
              <a:t>их</a:t>
            </a:r>
            <a:r>
              <a:rPr lang="en-US" sz="2065" spc="-20" dirty="0">
                <a:solidFill>
                  <a:srgbClr val="000000"/>
                </a:solidFill>
                <a:latin typeface="Evolventa"/>
              </a:rPr>
              <a:t> </a:t>
            </a:r>
            <a:r>
              <a:rPr lang="en-US" sz="2065" spc="-20" dirty="0" err="1">
                <a:solidFill>
                  <a:srgbClr val="000000"/>
                </a:solidFill>
                <a:latin typeface="Evolventa"/>
              </a:rPr>
              <a:t>особенностей</a:t>
            </a:r>
            <a:r>
              <a:rPr lang="en-US" sz="2065" spc="-20" dirty="0">
                <a:solidFill>
                  <a:srgbClr val="000000"/>
                </a:solidFill>
                <a:latin typeface="Evolventa"/>
              </a:rPr>
              <a:t> и </a:t>
            </a:r>
            <a:r>
              <a:rPr lang="en-US" sz="2065" spc="-20" dirty="0" err="1">
                <a:solidFill>
                  <a:srgbClr val="000000"/>
                </a:solidFill>
                <a:latin typeface="Evolventa"/>
              </a:rPr>
              <a:t>достоинств</a:t>
            </a:r>
            <a:r>
              <a:rPr lang="en-US" sz="2065" spc="-20" dirty="0">
                <a:solidFill>
                  <a:srgbClr val="000000"/>
                </a:solidFill>
                <a:latin typeface="Evolventa"/>
              </a:rPr>
              <a:t>.</a:t>
            </a:r>
          </a:p>
          <a:p>
            <a:pPr>
              <a:lnSpc>
                <a:spcPts val="2891"/>
              </a:lnSpc>
            </a:pPr>
            <a:endParaRPr lang="en-US" sz="2065" spc="-20" dirty="0">
              <a:solidFill>
                <a:srgbClr val="000000"/>
              </a:solidFill>
              <a:latin typeface="Evolventa"/>
            </a:endParaRPr>
          </a:p>
          <a:p>
            <a:pPr>
              <a:lnSpc>
                <a:spcPts val="2891"/>
              </a:lnSpc>
            </a:pPr>
            <a:r>
              <a:rPr lang="en-US" sz="2065" spc="-20" dirty="0">
                <a:solidFill>
                  <a:srgbClr val="000000"/>
                </a:solidFill>
                <a:latin typeface="Evolventa"/>
              </a:rPr>
              <a:t>2. </a:t>
            </a:r>
            <a:r>
              <a:rPr lang="en-US" sz="2065" spc="-20" dirty="0" err="1">
                <a:solidFill>
                  <a:srgbClr val="000000"/>
                </a:solidFill>
                <a:latin typeface="Evolventa"/>
              </a:rPr>
              <a:t>Исследование</a:t>
            </a:r>
            <a:r>
              <a:rPr lang="en-US" sz="2065" spc="-20" dirty="0">
                <a:solidFill>
                  <a:srgbClr val="000000"/>
                </a:solidFill>
                <a:latin typeface="Evolventa"/>
              </a:rPr>
              <a:t> </a:t>
            </a:r>
            <a:r>
              <a:rPr lang="en-US" sz="2065" spc="-20" dirty="0" err="1">
                <a:solidFill>
                  <a:srgbClr val="000000"/>
                </a:solidFill>
                <a:latin typeface="Evolventa"/>
              </a:rPr>
              <a:t>тенденций</a:t>
            </a:r>
            <a:r>
              <a:rPr lang="en-US" sz="2065" spc="-20" dirty="0">
                <a:solidFill>
                  <a:srgbClr val="000000"/>
                </a:solidFill>
                <a:latin typeface="Evolventa"/>
              </a:rPr>
              <a:t> </a:t>
            </a:r>
            <a:r>
              <a:rPr lang="en-US" sz="2065" spc="-20" dirty="0" err="1">
                <a:solidFill>
                  <a:srgbClr val="000000"/>
                </a:solidFill>
                <a:latin typeface="Evolventa"/>
              </a:rPr>
              <a:t>развития</a:t>
            </a:r>
            <a:r>
              <a:rPr lang="en-US" sz="2065" spc="-20" dirty="0">
                <a:solidFill>
                  <a:srgbClr val="000000"/>
                </a:solidFill>
                <a:latin typeface="Evolventa"/>
              </a:rPr>
              <a:t>: </a:t>
            </a:r>
            <a:r>
              <a:rPr lang="en-US" sz="2065" spc="-20" dirty="0" err="1">
                <a:solidFill>
                  <a:srgbClr val="000000"/>
                </a:solidFill>
                <a:latin typeface="Evolventa"/>
              </a:rPr>
              <a:t>Определение</a:t>
            </a:r>
            <a:r>
              <a:rPr lang="en-US" sz="2065" spc="-20" dirty="0">
                <a:solidFill>
                  <a:srgbClr val="000000"/>
                </a:solidFill>
                <a:latin typeface="Evolventa"/>
              </a:rPr>
              <a:t> </a:t>
            </a:r>
            <a:r>
              <a:rPr lang="en-US" sz="2065" spc="-20" dirty="0" err="1">
                <a:solidFill>
                  <a:srgbClr val="000000"/>
                </a:solidFill>
                <a:latin typeface="Evolventa"/>
              </a:rPr>
              <a:t>перспективных</a:t>
            </a:r>
            <a:r>
              <a:rPr lang="en-US" sz="2065" spc="-20" dirty="0">
                <a:solidFill>
                  <a:srgbClr val="000000"/>
                </a:solidFill>
                <a:latin typeface="Evolventa"/>
              </a:rPr>
              <a:t> </a:t>
            </a:r>
            <a:r>
              <a:rPr lang="en-US" sz="2065" spc="-20" dirty="0" err="1">
                <a:solidFill>
                  <a:srgbClr val="000000"/>
                </a:solidFill>
                <a:latin typeface="Evolventa"/>
              </a:rPr>
              <a:t>направлений</a:t>
            </a:r>
            <a:r>
              <a:rPr lang="en-US" sz="2065" spc="-20" dirty="0">
                <a:solidFill>
                  <a:srgbClr val="000000"/>
                </a:solidFill>
                <a:latin typeface="Evolventa"/>
              </a:rPr>
              <a:t> </a:t>
            </a:r>
            <a:r>
              <a:rPr lang="en-US" sz="2065" spc="-20" dirty="0" err="1">
                <a:solidFill>
                  <a:srgbClr val="000000"/>
                </a:solidFill>
                <a:latin typeface="Evolventa"/>
              </a:rPr>
              <a:t>развития</a:t>
            </a:r>
            <a:r>
              <a:rPr lang="en-US" sz="2065" spc="-20" dirty="0">
                <a:solidFill>
                  <a:srgbClr val="000000"/>
                </a:solidFill>
                <a:latin typeface="Evolventa"/>
              </a:rPr>
              <a:t> </a:t>
            </a:r>
            <a:r>
              <a:rPr lang="en-US" sz="2065" spc="-20" dirty="0" err="1">
                <a:solidFill>
                  <a:srgbClr val="000000"/>
                </a:solidFill>
                <a:latin typeface="Evolventa"/>
              </a:rPr>
              <a:t>архитектуры</a:t>
            </a:r>
            <a:r>
              <a:rPr lang="en-US" sz="2065" spc="-20" dirty="0">
                <a:solidFill>
                  <a:srgbClr val="000000"/>
                </a:solidFill>
                <a:latin typeface="Evolventa"/>
              </a:rPr>
              <a:t> ПК с </a:t>
            </a:r>
            <a:r>
              <a:rPr lang="en-US" sz="2065" spc="-20" dirty="0" err="1">
                <a:solidFill>
                  <a:srgbClr val="000000"/>
                </a:solidFill>
                <a:latin typeface="Evolventa"/>
              </a:rPr>
              <a:t>учетом</a:t>
            </a:r>
            <a:r>
              <a:rPr lang="en-US" sz="2065" spc="-20" dirty="0">
                <a:solidFill>
                  <a:srgbClr val="000000"/>
                </a:solidFill>
                <a:latin typeface="Evolventa"/>
              </a:rPr>
              <a:t> </a:t>
            </a:r>
            <a:r>
              <a:rPr lang="en-US" sz="2065" spc="-20" dirty="0" err="1">
                <a:solidFill>
                  <a:srgbClr val="000000"/>
                </a:solidFill>
                <a:latin typeface="Evolventa"/>
              </a:rPr>
              <a:t>современных</a:t>
            </a:r>
            <a:r>
              <a:rPr lang="en-US" sz="2065" spc="-20" dirty="0">
                <a:solidFill>
                  <a:srgbClr val="000000"/>
                </a:solidFill>
                <a:latin typeface="Evolventa"/>
              </a:rPr>
              <a:t> </a:t>
            </a:r>
            <a:r>
              <a:rPr lang="en-US" sz="2065" spc="-20" dirty="0" err="1">
                <a:solidFill>
                  <a:srgbClr val="000000"/>
                </a:solidFill>
                <a:latin typeface="Evolventa"/>
              </a:rPr>
              <a:t>требований</a:t>
            </a:r>
            <a:r>
              <a:rPr lang="en-US" sz="2065" spc="-20" dirty="0">
                <a:solidFill>
                  <a:srgbClr val="000000"/>
                </a:solidFill>
                <a:latin typeface="Evolventa"/>
              </a:rPr>
              <a:t> к </a:t>
            </a:r>
            <a:r>
              <a:rPr lang="en-US" sz="2065" spc="-20" dirty="0" err="1">
                <a:solidFill>
                  <a:srgbClr val="000000"/>
                </a:solidFill>
                <a:latin typeface="Evolventa"/>
              </a:rPr>
              <a:t>производительности</a:t>
            </a:r>
            <a:r>
              <a:rPr lang="en-US" sz="2065" spc="-20" dirty="0">
                <a:solidFill>
                  <a:srgbClr val="000000"/>
                </a:solidFill>
                <a:latin typeface="Evolventa"/>
              </a:rPr>
              <a:t>, </a:t>
            </a:r>
            <a:r>
              <a:rPr lang="en-US" sz="2065" spc="-20" dirty="0" err="1">
                <a:solidFill>
                  <a:srgbClr val="000000"/>
                </a:solidFill>
                <a:latin typeface="Evolventa"/>
              </a:rPr>
              <a:t>энергоэффективности</a:t>
            </a:r>
            <a:r>
              <a:rPr lang="en-US" sz="2065" spc="-20" dirty="0">
                <a:solidFill>
                  <a:srgbClr val="000000"/>
                </a:solidFill>
                <a:latin typeface="Evolventa"/>
              </a:rPr>
              <a:t> и </a:t>
            </a:r>
            <a:r>
              <a:rPr lang="en-US" sz="2065" spc="-20" dirty="0" err="1">
                <a:solidFill>
                  <a:srgbClr val="000000"/>
                </a:solidFill>
                <a:latin typeface="Evolventa"/>
              </a:rPr>
              <a:t>безопасности</a:t>
            </a:r>
            <a:r>
              <a:rPr lang="en-US" sz="2065" spc="-20" dirty="0">
                <a:solidFill>
                  <a:srgbClr val="000000"/>
                </a:solidFill>
                <a:latin typeface="Evolventa"/>
              </a:rPr>
              <a:t>.</a:t>
            </a:r>
          </a:p>
          <a:p>
            <a:pPr>
              <a:lnSpc>
                <a:spcPts val="186"/>
              </a:lnSpc>
              <a:spcBef>
                <a:spcPct val="0"/>
              </a:spcBef>
            </a:pPr>
            <a:r>
              <a:rPr lang="en-US" sz="133" spc="-1" dirty="0">
                <a:solidFill>
                  <a:srgbClr val="000000"/>
                </a:solidFill>
                <a:latin typeface="Evolventa"/>
              </a:rPr>
              <a:t>5. **</a:t>
            </a:r>
            <a:r>
              <a:rPr lang="en-US" sz="133" spc="-1" dirty="0" err="1">
                <a:solidFill>
                  <a:srgbClr val="000000"/>
                </a:solidFill>
                <a:latin typeface="Evolventa"/>
              </a:rPr>
              <a:t>Разработка</a:t>
            </a:r>
            <a:r>
              <a:rPr lang="en-US" sz="133" spc="-1" dirty="0">
                <a:solidFill>
                  <a:srgbClr val="000000"/>
                </a:solidFill>
                <a:latin typeface="Evolventa"/>
              </a:rPr>
              <a:t> </a:t>
            </a:r>
            <a:r>
              <a:rPr lang="en-US" sz="133" spc="-1" dirty="0" err="1">
                <a:solidFill>
                  <a:srgbClr val="000000"/>
                </a:solidFill>
                <a:latin typeface="Evolventa"/>
              </a:rPr>
              <a:t>практических</a:t>
            </a:r>
            <a:r>
              <a:rPr lang="en-US" sz="133" spc="-1" dirty="0">
                <a:solidFill>
                  <a:srgbClr val="000000"/>
                </a:solidFill>
                <a:latin typeface="Evolventa"/>
              </a:rPr>
              <a:t> </a:t>
            </a:r>
            <a:r>
              <a:rPr lang="en-US" sz="133" spc="-1" dirty="0" err="1">
                <a:solidFill>
                  <a:srgbClr val="000000"/>
                </a:solidFill>
                <a:latin typeface="Evolventa"/>
              </a:rPr>
              <a:t>рекомендаций</a:t>
            </a:r>
            <a:r>
              <a:rPr lang="en-US" sz="133" spc="-1" dirty="0">
                <a:solidFill>
                  <a:srgbClr val="000000"/>
                </a:solidFill>
                <a:latin typeface="Evolventa"/>
              </a:rPr>
              <a:t>:** </a:t>
            </a:r>
            <a:r>
              <a:rPr lang="en-US" sz="133" spc="-1" dirty="0" err="1">
                <a:solidFill>
                  <a:srgbClr val="000000"/>
                </a:solidFill>
                <a:latin typeface="Evolventa"/>
              </a:rPr>
              <a:t>Формулирование</a:t>
            </a:r>
            <a:r>
              <a:rPr lang="en-US" sz="133" spc="-1" dirty="0">
                <a:solidFill>
                  <a:srgbClr val="000000"/>
                </a:solidFill>
                <a:latin typeface="Evolventa"/>
              </a:rPr>
              <a:t> </a:t>
            </a:r>
            <a:r>
              <a:rPr lang="en-US" sz="133" spc="-1" dirty="0" err="1">
                <a:solidFill>
                  <a:srgbClr val="000000"/>
                </a:solidFill>
                <a:latin typeface="Evolventa"/>
              </a:rPr>
              <a:t>рекомендаций</a:t>
            </a:r>
            <a:r>
              <a:rPr lang="en-US" sz="133" spc="-1" dirty="0">
                <a:solidFill>
                  <a:srgbClr val="000000"/>
                </a:solidFill>
                <a:latin typeface="Evolventa"/>
              </a:rPr>
              <a:t> </a:t>
            </a:r>
            <a:r>
              <a:rPr lang="en-US" sz="133" spc="-1" dirty="0" err="1">
                <a:solidFill>
                  <a:srgbClr val="000000"/>
                </a:solidFill>
                <a:latin typeface="Evolventa"/>
              </a:rPr>
              <a:t>для</a:t>
            </a:r>
            <a:r>
              <a:rPr lang="en-US" sz="133" spc="-1" dirty="0">
                <a:solidFill>
                  <a:srgbClr val="000000"/>
                </a:solidFill>
                <a:latin typeface="Evolventa"/>
              </a:rPr>
              <a:t> </a:t>
            </a:r>
            <a:r>
              <a:rPr lang="en-US" sz="133" spc="-1" dirty="0" err="1">
                <a:solidFill>
                  <a:srgbClr val="000000"/>
                </a:solidFill>
                <a:latin typeface="Evolventa"/>
              </a:rPr>
              <a:t>производителей</a:t>
            </a:r>
            <a:r>
              <a:rPr lang="en-US" sz="133" spc="-1" dirty="0">
                <a:solidFill>
                  <a:srgbClr val="000000"/>
                </a:solidFill>
                <a:latin typeface="Evolventa"/>
              </a:rPr>
              <a:t> и </a:t>
            </a:r>
            <a:r>
              <a:rPr lang="en-US" sz="133" spc="-1" dirty="0" err="1">
                <a:solidFill>
                  <a:srgbClr val="000000"/>
                </a:solidFill>
                <a:latin typeface="Evolventa"/>
              </a:rPr>
              <a:t>потребителей</a:t>
            </a:r>
            <a:r>
              <a:rPr lang="en-US" sz="133" spc="-1" dirty="0">
                <a:solidFill>
                  <a:srgbClr val="000000"/>
                </a:solidFill>
                <a:latin typeface="Evolventa"/>
              </a:rPr>
              <a:t> ПК </a:t>
            </a:r>
            <a:r>
              <a:rPr lang="en-US" sz="133" spc="-1" dirty="0" err="1">
                <a:solidFill>
                  <a:srgbClr val="000000"/>
                </a:solidFill>
                <a:latin typeface="Evolventa"/>
              </a:rPr>
              <a:t>на</a:t>
            </a:r>
            <a:r>
              <a:rPr lang="en-US" sz="133" spc="-1" dirty="0">
                <a:solidFill>
                  <a:srgbClr val="000000"/>
                </a:solidFill>
                <a:latin typeface="Evolventa"/>
              </a:rPr>
              <a:t> </a:t>
            </a:r>
            <a:r>
              <a:rPr lang="en-US" sz="133" spc="-1" dirty="0" err="1">
                <a:solidFill>
                  <a:srgbClr val="000000"/>
                </a:solidFill>
                <a:latin typeface="Evolventa"/>
              </a:rPr>
              <a:t>основе</a:t>
            </a:r>
            <a:r>
              <a:rPr lang="en-US" sz="133" spc="-1" dirty="0">
                <a:solidFill>
                  <a:srgbClr val="000000"/>
                </a:solidFill>
                <a:latin typeface="Evolventa"/>
              </a:rPr>
              <a:t> </a:t>
            </a:r>
            <a:r>
              <a:rPr lang="en-US" sz="133" spc="-1" dirty="0" err="1">
                <a:solidFill>
                  <a:srgbClr val="000000"/>
                </a:solidFill>
                <a:latin typeface="Evolventa"/>
              </a:rPr>
              <a:t>результатов</a:t>
            </a:r>
            <a:r>
              <a:rPr lang="en-US" sz="133" spc="-1" dirty="0">
                <a:solidFill>
                  <a:srgbClr val="000000"/>
                </a:solidFill>
                <a:latin typeface="Evolventa"/>
              </a:rPr>
              <a:t> </a:t>
            </a:r>
            <a:r>
              <a:rPr lang="en-US" sz="133" spc="-1" dirty="0" err="1">
                <a:solidFill>
                  <a:srgbClr val="000000"/>
                </a:solidFill>
                <a:latin typeface="Evolventa"/>
              </a:rPr>
              <a:t>исследования</a:t>
            </a:r>
            <a:r>
              <a:rPr lang="en-US" sz="133" spc="-1" dirty="0">
                <a:solidFill>
                  <a:srgbClr val="000000"/>
                </a:solidFill>
                <a:latin typeface="Evolventa"/>
              </a:rPr>
              <a:t> </a:t>
            </a:r>
            <a:r>
              <a:rPr lang="en-US" sz="133" spc="-1" dirty="0" err="1">
                <a:solidFill>
                  <a:srgbClr val="000000"/>
                </a:solidFill>
                <a:latin typeface="Evolventa"/>
              </a:rPr>
              <a:t>для</a:t>
            </a:r>
            <a:r>
              <a:rPr lang="en-US" sz="133" spc="-1" dirty="0">
                <a:solidFill>
                  <a:srgbClr val="000000"/>
                </a:solidFill>
                <a:latin typeface="Evolventa"/>
              </a:rPr>
              <a:t> </a:t>
            </a:r>
            <a:r>
              <a:rPr lang="en-US" sz="133" spc="-1" dirty="0" err="1">
                <a:solidFill>
                  <a:srgbClr val="000000"/>
                </a:solidFill>
                <a:latin typeface="Evolventa"/>
              </a:rPr>
              <a:t>улучшения</a:t>
            </a:r>
            <a:r>
              <a:rPr lang="en-US" sz="133" spc="-1" dirty="0">
                <a:solidFill>
                  <a:srgbClr val="000000"/>
                </a:solidFill>
                <a:latin typeface="Evolventa"/>
              </a:rPr>
              <a:t> </a:t>
            </a:r>
            <a:r>
              <a:rPr lang="en-US" sz="133" spc="-1" dirty="0" err="1">
                <a:solidFill>
                  <a:srgbClr val="000000"/>
                </a:solidFill>
                <a:latin typeface="Evolventa"/>
              </a:rPr>
              <a:t>производительности</a:t>
            </a:r>
            <a:r>
              <a:rPr lang="en-US" sz="133" spc="-1" dirty="0">
                <a:solidFill>
                  <a:srgbClr val="000000"/>
                </a:solidFill>
                <a:latin typeface="Evolventa"/>
              </a:rPr>
              <a:t>, </a:t>
            </a:r>
            <a:r>
              <a:rPr lang="en-US" sz="133" spc="-1" dirty="0" err="1">
                <a:solidFill>
                  <a:srgbClr val="000000"/>
                </a:solidFill>
                <a:latin typeface="Evolventa"/>
              </a:rPr>
              <a:t>эффективности</a:t>
            </a:r>
            <a:r>
              <a:rPr lang="en-US" sz="133" spc="-1" dirty="0">
                <a:solidFill>
                  <a:srgbClr val="000000"/>
                </a:solidFill>
                <a:latin typeface="Evolventa"/>
              </a:rPr>
              <a:t> </a:t>
            </a:r>
            <a:r>
              <a:rPr lang="en-US" sz="133" spc="-1" dirty="0" err="1">
                <a:solidFill>
                  <a:srgbClr val="000000"/>
                </a:solidFill>
                <a:latin typeface="Evolventa"/>
              </a:rPr>
              <a:t>использования</a:t>
            </a:r>
            <a:r>
              <a:rPr lang="en-US" sz="133" spc="-1" dirty="0">
                <a:solidFill>
                  <a:srgbClr val="000000"/>
                </a:solidFill>
                <a:latin typeface="Evolventa"/>
              </a:rPr>
              <a:t> </a:t>
            </a:r>
            <a:r>
              <a:rPr lang="en-US" sz="133" spc="-1" dirty="0" err="1">
                <a:solidFill>
                  <a:srgbClr val="000000"/>
                </a:solidFill>
                <a:latin typeface="Evolventa"/>
              </a:rPr>
              <a:t>ресурсов</a:t>
            </a:r>
            <a:r>
              <a:rPr lang="en-US" sz="133" spc="-1" dirty="0">
                <a:solidFill>
                  <a:srgbClr val="000000"/>
                </a:solidFill>
                <a:latin typeface="Evolventa"/>
              </a:rPr>
              <a:t> и </a:t>
            </a:r>
            <a:r>
              <a:rPr lang="en-US" sz="133" spc="-1" dirty="0" err="1">
                <a:solidFill>
                  <a:srgbClr val="000000"/>
                </a:solidFill>
                <a:latin typeface="Evolventa"/>
              </a:rPr>
              <a:t>безопасности</a:t>
            </a:r>
            <a:r>
              <a:rPr lang="en-US" sz="133" spc="-1" dirty="0">
                <a:solidFill>
                  <a:srgbClr val="000000"/>
                </a:solidFill>
                <a:latin typeface="Evolventa"/>
              </a:rPr>
              <a:t> </a:t>
            </a:r>
            <a:r>
              <a:rPr lang="en-US" sz="133" spc="-1" dirty="0" err="1">
                <a:solidFill>
                  <a:srgbClr val="000000"/>
                </a:solidFill>
                <a:latin typeface="Evolventa"/>
              </a:rPr>
              <a:t>систем</a:t>
            </a:r>
            <a:r>
              <a:rPr lang="en-US" sz="133" spc="-1" dirty="0">
                <a:solidFill>
                  <a:srgbClr val="000000"/>
                </a:solidFill>
                <a:latin typeface="Evolventa"/>
              </a:rPr>
              <a:t>.</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657600" y="2134386"/>
            <a:ext cx="9435893" cy="717066"/>
          </a:xfrm>
          <a:prstGeom prst="rect">
            <a:avLst/>
          </a:prstGeom>
        </p:spPr>
        <p:txBody>
          <a:bodyPr lIns="0" tIns="0" rIns="0" bIns="0" rtlCol="0" anchor="t">
            <a:spAutoFit/>
          </a:bodyPr>
          <a:lstStyle/>
          <a:p>
            <a:pPr>
              <a:lnSpc>
                <a:spcPts val="5675"/>
              </a:lnSpc>
            </a:pPr>
            <a:r>
              <a:rPr lang="en-US" sz="4809">
                <a:solidFill>
                  <a:srgbClr val="000000"/>
                </a:solidFill>
                <a:latin typeface="HK Grotesk Bold"/>
              </a:rPr>
              <a:t>Практическая целесообразность</a:t>
            </a:r>
          </a:p>
        </p:txBody>
      </p:sp>
      <p:sp>
        <p:nvSpPr>
          <p:cNvPr id="3" name="Freeform 3"/>
          <p:cNvSpPr/>
          <p:nvPr/>
        </p:nvSpPr>
        <p:spPr>
          <a:xfrm rot="-10094169">
            <a:off x="-2768217" y="5870308"/>
            <a:ext cx="6176663" cy="5906434"/>
          </a:xfrm>
          <a:custGeom>
            <a:avLst/>
            <a:gdLst/>
            <a:ahLst/>
            <a:cxnLst/>
            <a:rect l="l" t="t" r="r" b="b"/>
            <a:pathLst>
              <a:path w="6176663" h="5906434">
                <a:moveTo>
                  <a:pt x="0" y="0"/>
                </a:moveTo>
                <a:lnTo>
                  <a:pt x="6176663" y="0"/>
                </a:lnTo>
                <a:lnTo>
                  <a:pt x="6176663" y="5906433"/>
                </a:lnTo>
                <a:lnTo>
                  <a:pt x="0" y="5906433"/>
                </a:lnTo>
                <a:lnTo>
                  <a:pt x="0" y="0"/>
                </a:lnTo>
                <a:close/>
              </a:path>
            </a:pathLst>
          </a:custGeom>
          <a:blipFill>
            <a:blip r:embed="rId2"/>
            <a:stretch>
              <a:fillRect/>
            </a:stretch>
          </a:blipFill>
        </p:spPr>
      </p:sp>
      <p:grpSp>
        <p:nvGrpSpPr>
          <p:cNvPr id="4" name="Group 4"/>
          <p:cNvGrpSpPr/>
          <p:nvPr/>
        </p:nvGrpSpPr>
        <p:grpSpPr>
          <a:xfrm>
            <a:off x="3733800" y="4024091"/>
            <a:ext cx="3787282" cy="4425257"/>
            <a:chOff x="0" y="0"/>
            <a:chExt cx="5049709" cy="5900342"/>
          </a:xfrm>
        </p:grpSpPr>
        <p:sp>
          <p:nvSpPr>
            <p:cNvPr id="5" name="TextBox 5"/>
            <p:cNvSpPr txBox="1"/>
            <p:nvPr/>
          </p:nvSpPr>
          <p:spPr>
            <a:xfrm>
              <a:off x="0" y="-47625"/>
              <a:ext cx="5049709" cy="1865607"/>
            </a:xfrm>
            <a:prstGeom prst="rect">
              <a:avLst/>
            </a:prstGeom>
          </p:spPr>
          <p:txBody>
            <a:bodyPr lIns="0" tIns="0" rIns="0" bIns="0" rtlCol="0" anchor="t">
              <a:spAutoFit/>
            </a:bodyPr>
            <a:lstStyle/>
            <a:p>
              <a:pPr>
                <a:lnSpc>
                  <a:spcPts val="5582"/>
                </a:lnSpc>
              </a:pPr>
              <a:r>
                <a:rPr lang="en-US" sz="4294">
                  <a:solidFill>
                    <a:srgbClr val="731F7D"/>
                  </a:solidFill>
                  <a:latin typeface="Vollkorn Italics"/>
                </a:rPr>
                <a:t>Вот некоторые предсказания</a:t>
              </a:r>
            </a:p>
          </p:txBody>
        </p:sp>
        <p:sp>
          <p:nvSpPr>
            <p:cNvPr id="6" name="TextBox 6"/>
            <p:cNvSpPr txBox="1"/>
            <p:nvPr/>
          </p:nvSpPr>
          <p:spPr>
            <a:xfrm>
              <a:off x="0" y="2220753"/>
              <a:ext cx="5049709" cy="3876350"/>
            </a:xfrm>
            <a:prstGeom prst="rect">
              <a:avLst/>
            </a:prstGeom>
          </p:spPr>
          <p:txBody>
            <a:bodyPr lIns="0" tIns="0" rIns="0" bIns="0" rtlCol="0" anchor="t">
              <a:spAutoFit/>
            </a:bodyPr>
            <a:lstStyle/>
            <a:p>
              <a:pPr>
                <a:lnSpc>
                  <a:spcPts val="2323"/>
                </a:lnSpc>
                <a:spcBef>
                  <a:spcPct val="0"/>
                </a:spcBef>
              </a:pPr>
              <a:r>
                <a:rPr lang="en-US" sz="1659" spc="-16">
                  <a:solidFill>
                    <a:srgbClr val="000000"/>
                  </a:solidFill>
                  <a:latin typeface="Noto Sans Light"/>
                </a:rPr>
                <a:t>Практическая ценность данного исследования заключается в предоставлении пользователям информации и рекомендаций для более эффективного выбора компьютерной техники, что поможет сэкономить время и деньги, снизить риски ошибок при покупке, и улучшить их общий опыт использования компьютеров.</a:t>
              </a:r>
            </a:p>
          </p:txBody>
        </p:sp>
      </p:grpSp>
      <p:grpSp>
        <p:nvGrpSpPr>
          <p:cNvPr id="7" name="Group 7"/>
          <p:cNvGrpSpPr/>
          <p:nvPr/>
        </p:nvGrpSpPr>
        <p:grpSpPr>
          <a:xfrm>
            <a:off x="8602909" y="4024091"/>
            <a:ext cx="3787282" cy="4979001"/>
            <a:chOff x="0" y="0"/>
            <a:chExt cx="5049709" cy="6638667"/>
          </a:xfrm>
        </p:grpSpPr>
        <p:sp>
          <p:nvSpPr>
            <p:cNvPr id="8" name="TextBox 8"/>
            <p:cNvSpPr txBox="1"/>
            <p:nvPr/>
          </p:nvSpPr>
          <p:spPr>
            <a:xfrm>
              <a:off x="0" y="-47625"/>
              <a:ext cx="5049709" cy="1865607"/>
            </a:xfrm>
            <a:prstGeom prst="rect">
              <a:avLst/>
            </a:prstGeom>
          </p:spPr>
          <p:txBody>
            <a:bodyPr lIns="0" tIns="0" rIns="0" bIns="0" rtlCol="0" anchor="t">
              <a:spAutoFit/>
            </a:bodyPr>
            <a:lstStyle/>
            <a:p>
              <a:pPr marL="0" lvl="0" indent="0" algn="l">
                <a:lnSpc>
                  <a:spcPts val="5582"/>
                </a:lnSpc>
                <a:spcBef>
                  <a:spcPct val="0"/>
                </a:spcBef>
              </a:pPr>
              <a:r>
                <a:rPr lang="en-US" sz="4294" u="none">
                  <a:solidFill>
                    <a:srgbClr val="731F7D"/>
                  </a:solidFill>
                  <a:latin typeface="Vollkorn Italics"/>
                </a:rPr>
                <a:t>Что ожидает нас?</a:t>
              </a:r>
            </a:p>
          </p:txBody>
        </p:sp>
        <p:sp>
          <p:nvSpPr>
            <p:cNvPr id="9" name="TextBox 9"/>
            <p:cNvSpPr txBox="1"/>
            <p:nvPr/>
          </p:nvSpPr>
          <p:spPr>
            <a:xfrm>
              <a:off x="0" y="2220753"/>
              <a:ext cx="5049709" cy="4033761"/>
            </a:xfrm>
            <a:prstGeom prst="rect">
              <a:avLst/>
            </a:prstGeom>
          </p:spPr>
          <p:txBody>
            <a:bodyPr lIns="0" tIns="0" rIns="0" bIns="0" rtlCol="0" anchor="t">
              <a:spAutoFit/>
            </a:bodyPr>
            <a:lstStyle/>
            <a:p>
              <a:pPr>
                <a:lnSpc>
                  <a:spcPts val="2431"/>
                </a:lnSpc>
                <a:spcBef>
                  <a:spcPct val="0"/>
                </a:spcBef>
              </a:pPr>
              <a:r>
                <a:rPr lang="en-US" sz="1736" spc="-17">
                  <a:solidFill>
                    <a:srgbClr val="000000"/>
                  </a:solidFill>
                  <a:latin typeface="Noto Sans Light"/>
                </a:rPr>
                <a:t>Впереди нас ждет более осознанный и информированный выбор компьютерной техники, который позволит нам оптимизировать наши инвестиции, повысить удовлетворенность от приобретения и использования компьютеров, а также быть более успешными и уверенными в сфере информационных технологий.</a:t>
              </a:r>
            </a:p>
          </p:txBody>
        </p:sp>
      </p:grpSp>
      <p:grpSp>
        <p:nvGrpSpPr>
          <p:cNvPr id="10" name="Group 10"/>
          <p:cNvGrpSpPr/>
          <p:nvPr/>
        </p:nvGrpSpPr>
        <p:grpSpPr>
          <a:xfrm>
            <a:off x="13472018" y="4024091"/>
            <a:ext cx="3787282" cy="4198044"/>
            <a:chOff x="0" y="0"/>
            <a:chExt cx="5049709" cy="5597392"/>
          </a:xfrm>
        </p:grpSpPr>
        <p:sp>
          <p:nvSpPr>
            <p:cNvPr id="11" name="TextBox 11"/>
            <p:cNvSpPr txBox="1"/>
            <p:nvPr/>
          </p:nvSpPr>
          <p:spPr>
            <a:xfrm>
              <a:off x="0" y="-47625"/>
              <a:ext cx="5049709" cy="1865607"/>
            </a:xfrm>
            <a:prstGeom prst="rect">
              <a:avLst/>
            </a:prstGeom>
          </p:spPr>
          <p:txBody>
            <a:bodyPr lIns="0" tIns="0" rIns="0" bIns="0" rtlCol="0" anchor="t">
              <a:spAutoFit/>
            </a:bodyPr>
            <a:lstStyle/>
            <a:p>
              <a:pPr marL="0" lvl="0" indent="0" algn="l">
                <a:lnSpc>
                  <a:spcPts val="5582"/>
                </a:lnSpc>
                <a:spcBef>
                  <a:spcPct val="0"/>
                </a:spcBef>
              </a:pPr>
              <a:r>
                <a:rPr lang="en-US" sz="4294" u="none">
                  <a:solidFill>
                    <a:srgbClr val="731F7D"/>
                  </a:solidFill>
                  <a:latin typeface="Vollkorn Italics"/>
                </a:rPr>
                <a:t>Будущее технологии</a:t>
              </a:r>
            </a:p>
          </p:txBody>
        </p:sp>
        <p:sp>
          <p:nvSpPr>
            <p:cNvPr id="12" name="TextBox 12"/>
            <p:cNvSpPr txBox="1"/>
            <p:nvPr/>
          </p:nvSpPr>
          <p:spPr>
            <a:xfrm>
              <a:off x="0" y="2220753"/>
              <a:ext cx="5049709" cy="3623371"/>
            </a:xfrm>
            <a:prstGeom prst="rect">
              <a:avLst/>
            </a:prstGeom>
          </p:spPr>
          <p:txBody>
            <a:bodyPr lIns="0" tIns="0" rIns="0" bIns="0" rtlCol="0" anchor="t">
              <a:spAutoFit/>
            </a:bodyPr>
            <a:lstStyle/>
            <a:p>
              <a:pPr>
                <a:lnSpc>
                  <a:spcPts val="2453"/>
                </a:lnSpc>
                <a:spcBef>
                  <a:spcPct val="0"/>
                </a:spcBef>
              </a:pPr>
              <a:r>
                <a:rPr lang="en-US" sz="1752" spc="-17">
                  <a:solidFill>
                    <a:srgbClr val="000000"/>
                  </a:solidFill>
                  <a:latin typeface="Noto Sans Light"/>
                </a:rPr>
                <a:t>Будущие технологии ориентированы на развитие искусственного интеллекта, умных алгоритмов и автоматизации процессов, а также на усовершенствование интерфейсов ввода данных и использование виртуальной и дополненной реальности.</a:t>
              </a:r>
            </a:p>
          </p:txBody>
        </p:sp>
      </p:grpSp>
      <p:sp>
        <p:nvSpPr>
          <p:cNvPr id="13" name="Freeform 13"/>
          <p:cNvSpPr/>
          <p:nvPr/>
        </p:nvSpPr>
        <p:spPr>
          <a:xfrm rot="9440951">
            <a:off x="-957979" y="335262"/>
            <a:ext cx="2207918" cy="2092002"/>
          </a:xfrm>
          <a:custGeom>
            <a:avLst/>
            <a:gdLst/>
            <a:ahLst/>
            <a:cxnLst/>
            <a:rect l="l" t="t" r="r" b="b"/>
            <a:pathLst>
              <a:path w="2207918" h="2092002">
                <a:moveTo>
                  <a:pt x="0" y="0"/>
                </a:moveTo>
                <a:lnTo>
                  <a:pt x="2207919" y="0"/>
                </a:lnTo>
                <a:lnTo>
                  <a:pt x="2207919" y="2092002"/>
                </a:lnTo>
                <a:lnTo>
                  <a:pt x="0" y="2092002"/>
                </a:lnTo>
                <a:lnTo>
                  <a:pt x="0" y="0"/>
                </a:lnTo>
                <a:close/>
              </a:path>
            </a:pathLst>
          </a:custGeom>
          <a:blipFill>
            <a:blip r:embed="rId3"/>
            <a:stretch>
              <a:fillRect/>
            </a:stretch>
          </a:blipFill>
        </p:spPr>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5624184">
            <a:off x="9190413" y="-1204481"/>
            <a:ext cx="9054625" cy="8058616"/>
          </a:xfrm>
          <a:custGeom>
            <a:avLst/>
            <a:gdLst/>
            <a:ahLst/>
            <a:cxnLst/>
            <a:rect l="l" t="t" r="r" b="b"/>
            <a:pathLst>
              <a:path w="9054625" h="8058616">
                <a:moveTo>
                  <a:pt x="0" y="0"/>
                </a:moveTo>
                <a:lnTo>
                  <a:pt x="9054625" y="0"/>
                </a:lnTo>
                <a:lnTo>
                  <a:pt x="9054625" y="8058616"/>
                </a:lnTo>
                <a:lnTo>
                  <a:pt x="0" y="8058616"/>
                </a:lnTo>
                <a:lnTo>
                  <a:pt x="0" y="0"/>
                </a:lnTo>
                <a:close/>
              </a:path>
            </a:pathLst>
          </a:custGeom>
          <a:blipFill>
            <a:blip r:embed="rId2"/>
            <a:stretch>
              <a:fillRect/>
            </a:stretch>
          </a:blipFill>
        </p:spPr>
      </p:sp>
      <p:sp>
        <p:nvSpPr>
          <p:cNvPr id="3" name="Freeform 3"/>
          <p:cNvSpPr/>
          <p:nvPr/>
        </p:nvSpPr>
        <p:spPr>
          <a:xfrm rot="-5017281">
            <a:off x="7542958" y="952357"/>
            <a:ext cx="1811240" cy="1716150"/>
          </a:xfrm>
          <a:custGeom>
            <a:avLst/>
            <a:gdLst/>
            <a:ahLst/>
            <a:cxnLst/>
            <a:rect l="l" t="t" r="r" b="b"/>
            <a:pathLst>
              <a:path w="1811240" h="1716150">
                <a:moveTo>
                  <a:pt x="0" y="0"/>
                </a:moveTo>
                <a:lnTo>
                  <a:pt x="1811240" y="0"/>
                </a:lnTo>
                <a:lnTo>
                  <a:pt x="1811240" y="1716150"/>
                </a:lnTo>
                <a:lnTo>
                  <a:pt x="0" y="1716150"/>
                </a:lnTo>
                <a:lnTo>
                  <a:pt x="0" y="0"/>
                </a:lnTo>
                <a:close/>
              </a:path>
            </a:pathLst>
          </a:custGeom>
          <a:blipFill>
            <a:blip r:embed="rId3"/>
            <a:stretch>
              <a:fillRect/>
            </a:stretch>
          </a:blipFill>
        </p:spPr>
      </p:sp>
      <p:sp>
        <p:nvSpPr>
          <p:cNvPr id="4" name="Freeform 4"/>
          <p:cNvSpPr/>
          <p:nvPr/>
        </p:nvSpPr>
        <p:spPr>
          <a:xfrm rot="-10567437">
            <a:off x="16126494" y="6825098"/>
            <a:ext cx="3789612" cy="3623816"/>
          </a:xfrm>
          <a:custGeom>
            <a:avLst/>
            <a:gdLst/>
            <a:ahLst/>
            <a:cxnLst/>
            <a:rect l="l" t="t" r="r" b="b"/>
            <a:pathLst>
              <a:path w="3789612" h="3623816">
                <a:moveTo>
                  <a:pt x="0" y="0"/>
                </a:moveTo>
                <a:lnTo>
                  <a:pt x="3789612" y="0"/>
                </a:lnTo>
                <a:lnTo>
                  <a:pt x="3789612" y="3623816"/>
                </a:lnTo>
                <a:lnTo>
                  <a:pt x="0" y="3623816"/>
                </a:lnTo>
                <a:lnTo>
                  <a:pt x="0" y="0"/>
                </a:lnTo>
                <a:close/>
              </a:path>
            </a:pathLst>
          </a:custGeom>
          <a:blipFill>
            <a:blip r:embed="rId4"/>
            <a:stretch>
              <a:fillRect/>
            </a:stretch>
          </a:blipFill>
        </p:spPr>
      </p:sp>
      <p:grpSp>
        <p:nvGrpSpPr>
          <p:cNvPr id="5" name="Group 5"/>
          <p:cNvGrpSpPr/>
          <p:nvPr/>
        </p:nvGrpSpPr>
        <p:grpSpPr>
          <a:xfrm>
            <a:off x="838200" y="1896019"/>
            <a:ext cx="9124985" cy="7362281"/>
            <a:chOff x="-254000" y="-1115112"/>
            <a:chExt cx="12166647" cy="9816375"/>
          </a:xfrm>
        </p:grpSpPr>
        <p:sp>
          <p:nvSpPr>
            <p:cNvPr id="6" name="TextBox 6"/>
            <p:cNvSpPr txBox="1"/>
            <p:nvPr/>
          </p:nvSpPr>
          <p:spPr>
            <a:xfrm>
              <a:off x="-254000" y="-1115112"/>
              <a:ext cx="12166647" cy="3084691"/>
            </a:xfrm>
            <a:prstGeom prst="rect">
              <a:avLst/>
            </a:prstGeom>
          </p:spPr>
          <p:txBody>
            <a:bodyPr wrap="square" lIns="0" tIns="0" rIns="0" bIns="0" rtlCol="0" anchor="t">
              <a:spAutoFit/>
            </a:bodyPr>
            <a:lstStyle/>
            <a:p>
              <a:pPr>
                <a:lnSpc>
                  <a:spcPts val="9018"/>
                </a:lnSpc>
              </a:pPr>
              <a:r>
                <a:rPr lang="en-US" sz="7642" dirty="0" err="1">
                  <a:solidFill>
                    <a:srgbClr val="FFFFFF"/>
                  </a:solidFill>
                  <a:latin typeface="HK Grotesk Bold"/>
                </a:rPr>
                <a:t>Актуальность</a:t>
              </a:r>
              <a:r>
                <a:rPr lang="en-US" sz="7642" dirty="0">
                  <a:solidFill>
                    <a:srgbClr val="FFFFFF"/>
                  </a:solidFill>
                  <a:latin typeface="HK Grotesk Bold"/>
                </a:rPr>
                <a:t> </a:t>
              </a:r>
              <a:r>
                <a:rPr lang="en-US" sz="7642" dirty="0" err="1">
                  <a:solidFill>
                    <a:srgbClr val="FFFFFF"/>
                  </a:solidFill>
                  <a:latin typeface="HK Grotesk Bold"/>
                </a:rPr>
                <a:t>темы</a:t>
              </a:r>
              <a:endParaRPr lang="en-US" sz="7642" dirty="0">
                <a:solidFill>
                  <a:srgbClr val="FFFFFF"/>
                </a:solidFill>
                <a:latin typeface="HK Grotesk Bold"/>
              </a:endParaRPr>
            </a:p>
          </p:txBody>
        </p:sp>
        <p:sp>
          <p:nvSpPr>
            <p:cNvPr id="7" name="TextBox 7"/>
            <p:cNvSpPr txBox="1"/>
            <p:nvPr/>
          </p:nvSpPr>
          <p:spPr>
            <a:xfrm>
              <a:off x="0" y="1876737"/>
              <a:ext cx="7538418" cy="6824526"/>
            </a:xfrm>
            <a:prstGeom prst="rect">
              <a:avLst/>
            </a:prstGeom>
          </p:spPr>
          <p:txBody>
            <a:bodyPr lIns="0" tIns="0" rIns="0" bIns="0" rtlCol="0" anchor="t">
              <a:spAutoFit/>
            </a:bodyPr>
            <a:lstStyle/>
            <a:p>
              <a:pPr>
                <a:lnSpc>
                  <a:spcPts val="2380"/>
                </a:lnSpc>
                <a:spcBef>
                  <a:spcPct val="0"/>
                </a:spcBef>
              </a:pPr>
              <a:r>
                <a:rPr lang="en-US" sz="1700" spc="-17">
                  <a:solidFill>
                    <a:srgbClr val="FFFFFF"/>
                  </a:solidFill>
                  <a:latin typeface="Noto Sans Light"/>
                </a:rPr>
                <a:t>Тема архитектуры персонального компьютера (ПК) остается актуальной в современном мире технологий по нескольким причинам. Во-первых, с развитием технологий компьютеров и появлением новых аппаратных и программных решений, понимание и оптимизация архитектуры ПК становится все более важным. Во-вторых, быстрое развитие области вычислительной техники требует постоянного обновления знаний о структуре и функционировании ПК. Кроме того, в связи с увеличением объемов данных, повышением требований к производительности и безопасности, а также внедрением новых технологий, вопросы архитектуры ПК остаются ключевыми для обеспечения эффективного функционирования информационной инфраструктуры как для потребителей, так и для бизнеса.</a:t>
              </a:r>
            </a:p>
          </p:txBody>
        </p:sp>
      </p:gr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TextBox 2"/>
          <p:cNvSpPr txBox="1"/>
          <p:nvPr/>
        </p:nvSpPr>
        <p:spPr>
          <a:xfrm>
            <a:off x="1028700" y="1028700"/>
            <a:ext cx="8115300" cy="2289300"/>
          </a:xfrm>
          <a:prstGeom prst="rect">
            <a:avLst/>
          </a:prstGeom>
        </p:spPr>
        <p:txBody>
          <a:bodyPr lIns="0" tIns="0" rIns="0" bIns="0" rtlCol="0" anchor="t">
            <a:spAutoFit/>
          </a:bodyPr>
          <a:lstStyle/>
          <a:p>
            <a:pPr>
              <a:lnSpc>
                <a:spcPts val="9018"/>
              </a:lnSpc>
            </a:pPr>
            <a:r>
              <a:rPr lang="en-US" sz="7642">
                <a:solidFill>
                  <a:srgbClr val="FFFFFF"/>
                </a:solidFill>
                <a:latin typeface="HK Grotesk Bold"/>
              </a:rPr>
              <a:t>Теоретическая значимость</a:t>
            </a:r>
          </a:p>
        </p:txBody>
      </p:sp>
      <p:sp>
        <p:nvSpPr>
          <p:cNvPr id="3" name="TextBox 3"/>
          <p:cNvSpPr txBox="1"/>
          <p:nvPr/>
        </p:nvSpPr>
        <p:spPr>
          <a:xfrm>
            <a:off x="1028700" y="5517149"/>
            <a:ext cx="6019800" cy="3741151"/>
          </a:xfrm>
          <a:prstGeom prst="rect">
            <a:avLst/>
          </a:prstGeom>
        </p:spPr>
        <p:txBody>
          <a:bodyPr lIns="0" tIns="0" rIns="0" bIns="0" rtlCol="0" anchor="t">
            <a:spAutoFit/>
          </a:bodyPr>
          <a:lstStyle/>
          <a:p>
            <a:pPr>
              <a:lnSpc>
                <a:spcPts val="2499"/>
              </a:lnSpc>
            </a:pPr>
            <a:r>
              <a:rPr lang="en-US" sz="1785" spc="-17">
                <a:solidFill>
                  <a:srgbClr val="FFFFFF"/>
                </a:solidFill>
                <a:latin typeface="Noto Sans Light"/>
              </a:rPr>
              <a:t>Теоретическая значимость изучения архитектуры персонального компьютера заключается в понимании принципов и основных концепций, лежащих в основе функционирования компьютерных систем. Изучение этой темы позволяет расширить знания о взаимосвязи между аппаратными и программными компонентами ПК, а также о методах оптимизации и улучшения производительности. Кроме того, теоретические знания об архитектуре ПК являются основой для разработки новых технологий и методов в области компьютерных наук, а также для обучения специалистов в сфере информационных технологий.</a:t>
            </a:r>
          </a:p>
        </p:txBody>
      </p:sp>
      <p:sp>
        <p:nvSpPr>
          <p:cNvPr id="4" name="Freeform 4"/>
          <p:cNvSpPr/>
          <p:nvPr/>
        </p:nvSpPr>
        <p:spPr>
          <a:xfrm>
            <a:off x="10099078" y="0"/>
            <a:ext cx="8188922" cy="10287000"/>
          </a:xfrm>
          <a:custGeom>
            <a:avLst/>
            <a:gdLst/>
            <a:ahLst/>
            <a:cxnLst/>
            <a:rect l="l" t="t" r="r" b="b"/>
            <a:pathLst>
              <a:path w="8188922" h="10287000">
                <a:moveTo>
                  <a:pt x="0" y="0"/>
                </a:moveTo>
                <a:lnTo>
                  <a:pt x="8188922" y="0"/>
                </a:lnTo>
                <a:lnTo>
                  <a:pt x="8188922" y="10287000"/>
                </a:lnTo>
                <a:lnTo>
                  <a:pt x="0" y="10287000"/>
                </a:lnTo>
                <a:lnTo>
                  <a:pt x="0" y="0"/>
                </a:lnTo>
                <a:close/>
              </a:path>
            </a:pathLst>
          </a:custGeom>
          <a:blipFill>
            <a:blip r:embed="rId2"/>
            <a:stretch>
              <a:fillRect l="-44215" r="-44215"/>
            </a:stretch>
          </a:blipFill>
        </p:spPr>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057061" y="-112943"/>
            <a:ext cx="10512887" cy="10512887"/>
          </a:xfrm>
          <a:custGeom>
            <a:avLst/>
            <a:gdLst/>
            <a:ahLst/>
            <a:cxnLst/>
            <a:rect l="l" t="t" r="r" b="b"/>
            <a:pathLst>
              <a:path w="10512887" h="10512887">
                <a:moveTo>
                  <a:pt x="0" y="0"/>
                </a:moveTo>
                <a:lnTo>
                  <a:pt x="10512886" y="0"/>
                </a:lnTo>
                <a:lnTo>
                  <a:pt x="10512886" y="10512886"/>
                </a:lnTo>
                <a:lnTo>
                  <a:pt x="0" y="10512886"/>
                </a:lnTo>
                <a:lnTo>
                  <a:pt x="0" y="0"/>
                </a:lnTo>
                <a:close/>
              </a:path>
            </a:pathLst>
          </a:custGeom>
          <a:blipFill>
            <a:blip r:embed="rId2"/>
            <a:stretch>
              <a:fillRect/>
            </a:stretch>
          </a:blipFill>
        </p:spPr>
      </p:sp>
      <p:sp>
        <p:nvSpPr>
          <p:cNvPr id="3" name="TextBox 3"/>
          <p:cNvSpPr txBox="1"/>
          <p:nvPr/>
        </p:nvSpPr>
        <p:spPr>
          <a:xfrm>
            <a:off x="9144000" y="1028700"/>
            <a:ext cx="8115300" cy="837549"/>
          </a:xfrm>
          <a:prstGeom prst="rect">
            <a:avLst/>
          </a:prstGeom>
        </p:spPr>
        <p:txBody>
          <a:bodyPr lIns="0" tIns="0" rIns="0" bIns="0" rtlCol="0" anchor="t">
            <a:spAutoFit/>
          </a:bodyPr>
          <a:lstStyle/>
          <a:p>
            <a:pPr>
              <a:lnSpc>
                <a:spcPts val="6606"/>
              </a:lnSpc>
            </a:pPr>
            <a:r>
              <a:rPr lang="en-US" sz="5598">
                <a:solidFill>
                  <a:srgbClr val="000000"/>
                </a:solidFill>
                <a:latin typeface="HK Grotesk Bold"/>
              </a:rPr>
              <a:t>Архитектура ПК</a:t>
            </a:r>
          </a:p>
        </p:txBody>
      </p:sp>
      <p:sp>
        <p:nvSpPr>
          <p:cNvPr id="4" name="TextBox 4"/>
          <p:cNvSpPr txBox="1"/>
          <p:nvPr/>
        </p:nvSpPr>
        <p:spPr>
          <a:xfrm>
            <a:off x="9144000" y="5406838"/>
            <a:ext cx="8115300" cy="3851462"/>
          </a:xfrm>
          <a:prstGeom prst="rect">
            <a:avLst/>
          </a:prstGeom>
        </p:spPr>
        <p:txBody>
          <a:bodyPr lIns="0" tIns="0" rIns="0" bIns="0" rtlCol="0" anchor="t">
            <a:spAutoFit/>
          </a:bodyPr>
          <a:lstStyle/>
          <a:p>
            <a:pPr>
              <a:lnSpc>
                <a:spcPts val="2843"/>
              </a:lnSpc>
              <a:spcBef>
                <a:spcPct val="0"/>
              </a:spcBef>
            </a:pPr>
            <a:r>
              <a:rPr lang="en-US" sz="2031" spc="-20">
                <a:solidFill>
                  <a:srgbClr val="000000"/>
                </a:solidFill>
                <a:latin typeface="Noto Sans Light"/>
              </a:rPr>
              <a:t>Архитектура персонального компьютера (ПК) описывает его основные компоненты и способы их взаимодействия. Она включает в себя центральный процессор (CPU), который обрабатывает данные, оперативную память (RAM) для временного хранения информации, постоянное запоминающее устройство (например, жесткий диск или SSD) для хранения данных, материнскую плату, которая соединяет все компоненты, и различные внешние устройства ввода и вывода, такие как клавиатура, мышь и монитор. Эти компоненты работают вместе, обеспечивая функционирование ПК и выполнение задач пользователем.</a:t>
            </a: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a:off x="-533400" y="0"/>
            <a:ext cx="6019800" cy="10287000"/>
          </a:xfrm>
          <a:custGeom>
            <a:avLst/>
            <a:gdLst/>
            <a:ahLst/>
            <a:cxnLst/>
            <a:rect l="l" t="t" r="r" b="b"/>
            <a:pathLst>
              <a:path w="5586634" h="10287000">
                <a:moveTo>
                  <a:pt x="0" y="0"/>
                </a:moveTo>
                <a:lnTo>
                  <a:pt x="5586634" y="0"/>
                </a:lnTo>
                <a:lnTo>
                  <a:pt x="5586634" y="10287000"/>
                </a:lnTo>
                <a:lnTo>
                  <a:pt x="0" y="10287000"/>
                </a:lnTo>
                <a:lnTo>
                  <a:pt x="0" y="0"/>
                </a:lnTo>
                <a:close/>
              </a:path>
            </a:pathLst>
          </a:custGeom>
          <a:blipFill>
            <a:blip r:embed="rId2"/>
            <a:stretch>
              <a:fillRect l="-20573" r="-17528"/>
            </a:stretch>
          </a:blipFill>
        </p:spPr>
      </p:sp>
      <p:sp>
        <p:nvSpPr>
          <p:cNvPr id="3" name="TextBox 3"/>
          <p:cNvSpPr txBox="1"/>
          <p:nvPr/>
        </p:nvSpPr>
        <p:spPr>
          <a:xfrm>
            <a:off x="7804678" y="1038225"/>
            <a:ext cx="7513117" cy="2104183"/>
          </a:xfrm>
          <a:prstGeom prst="rect">
            <a:avLst/>
          </a:prstGeom>
        </p:spPr>
        <p:txBody>
          <a:bodyPr lIns="0" tIns="0" rIns="0" bIns="0" rtlCol="0" anchor="t">
            <a:spAutoFit/>
          </a:bodyPr>
          <a:lstStyle/>
          <a:p>
            <a:pPr>
              <a:lnSpc>
                <a:spcPts val="8345"/>
              </a:lnSpc>
            </a:pPr>
            <a:r>
              <a:rPr lang="en-US" sz="7072">
                <a:solidFill>
                  <a:srgbClr val="FFFFFF"/>
                </a:solidFill>
                <a:latin typeface="HK Grotesk Bold"/>
              </a:rPr>
              <a:t>Выбор комплектующих</a:t>
            </a:r>
          </a:p>
        </p:txBody>
      </p:sp>
      <p:grpSp>
        <p:nvGrpSpPr>
          <p:cNvPr id="4" name="Group 4"/>
          <p:cNvGrpSpPr/>
          <p:nvPr/>
        </p:nvGrpSpPr>
        <p:grpSpPr>
          <a:xfrm>
            <a:off x="7391400" y="4211900"/>
            <a:ext cx="4788133" cy="5367564"/>
            <a:chOff x="0" y="0"/>
            <a:chExt cx="6132468" cy="7185345"/>
          </a:xfrm>
        </p:grpSpPr>
        <p:sp>
          <p:nvSpPr>
            <p:cNvPr id="5" name="TextBox 5"/>
            <p:cNvSpPr txBox="1"/>
            <p:nvPr/>
          </p:nvSpPr>
          <p:spPr>
            <a:xfrm>
              <a:off x="0" y="2182830"/>
              <a:ext cx="6132468" cy="5002515"/>
            </a:xfrm>
            <a:prstGeom prst="rect">
              <a:avLst/>
            </a:prstGeom>
          </p:spPr>
          <p:txBody>
            <a:bodyPr lIns="0" tIns="0" rIns="0" bIns="0" rtlCol="0" anchor="t">
              <a:spAutoFit/>
            </a:bodyPr>
            <a:lstStyle/>
            <a:p>
              <a:pPr>
                <a:lnSpc>
                  <a:spcPts val="2742"/>
                </a:lnSpc>
                <a:spcBef>
                  <a:spcPct val="0"/>
                </a:spcBef>
              </a:pPr>
              <a:r>
                <a:rPr lang="en-US" sz="1958" spc="-19">
                  <a:solidFill>
                    <a:srgbClr val="FFFFFF"/>
                  </a:solidFill>
                  <a:latin typeface="Noto Sans Light"/>
                </a:rPr>
                <a:t>Анализ потребностей пользователя: Определение конкретных задач и целей, которые пользователь планирует решать с помощью компьютера. Это может включать в себя видеоредактирование, игры, программирование, веб-серфинг, а также специфические требования к производительности, памяти и хранилищу данных.</a:t>
              </a:r>
            </a:p>
            <a:p>
              <a:pPr>
                <a:lnSpc>
                  <a:spcPts val="2742"/>
                </a:lnSpc>
                <a:spcBef>
                  <a:spcPct val="0"/>
                </a:spcBef>
              </a:pPr>
              <a:endParaRPr lang="en-US" sz="1958" spc="-19">
                <a:solidFill>
                  <a:srgbClr val="FFFFFF"/>
                </a:solidFill>
                <a:latin typeface="Noto Sans Light"/>
              </a:endParaRPr>
            </a:p>
          </p:txBody>
        </p:sp>
        <p:sp>
          <p:nvSpPr>
            <p:cNvPr id="6" name="TextBox 6"/>
            <p:cNvSpPr txBox="1"/>
            <p:nvPr/>
          </p:nvSpPr>
          <p:spPr>
            <a:xfrm>
              <a:off x="0" y="28838"/>
              <a:ext cx="6132468" cy="1604272"/>
            </a:xfrm>
            <a:prstGeom prst="rect">
              <a:avLst/>
            </a:prstGeom>
          </p:spPr>
          <p:txBody>
            <a:bodyPr lIns="0" tIns="0" rIns="0" bIns="0" rtlCol="0" anchor="t">
              <a:spAutoFit/>
            </a:bodyPr>
            <a:lstStyle/>
            <a:p>
              <a:pPr marL="0" lvl="0" indent="0">
                <a:lnSpc>
                  <a:spcPts val="9369"/>
                </a:lnSpc>
                <a:spcBef>
                  <a:spcPct val="0"/>
                </a:spcBef>
              </a:pPr>
              <a:r>
                <a:rPr lang="en-US" sz="7940" dirty="0">
                  <a:solidFill>
                    <a:srgbClr val="FFFFFF"/>
                  </a:solidFill>
                  <a:latin typeface="HK Grotesk Bold"/>
                </a:rPr>
                <a:t>01</a:t>
              </a:r>
            </a:p>
          </p:txBody>
        </p:sp>
      </p:grpSp>
      <p:grpSp>
        <p:nvGrpSpPr>
          <p:cNvPr id="7" name="Group 7"/>
          <p:cNvGrpSpPr/>
          <p:nvPr/>
        </p:nvGrpSpPr>
        <p:grpSpPr>
          <a:xfrm>
            <a:off x="12420600" y="4233442"/>
            <a:ext cx="4993300" cy="5158892"/>
            <a:chOff x="0" y="0"/>
            <a:chExt cx="6054803" cy="6935839"/>
          </a:xfrm>
        </p:grpSpPr>
        <p:sp>
          <p:nvSpPr>
            <p:cNvPr id="8" name="TextBox 8"/>
            <p:cNvSpPr txBox="1"/>
            <p:nvPr/>
          </p:nvSpPr>
          <p:spPr>
            <a:xfrm>
              <a:off x="0" y="2145178"/>
              <a:ext cx="6054803" cy="4790661"/>
            </a:xfrm>
            <a:prstGeom prst="rect">
              <a:avLst/>
            </a:prstGeom>
          </p:spPr>
          <p:txBody>
            <a:bodyPr lIns="0" tIns="0" rIns="0" bIns="0" rtlCol="0" anchor="t">
              <a:spAutoFit/>
            </a:bodyPr>
            <a:lstStyle/>
            <a:p>
              <a:pPr>
                <a:lnSpc>
                  <a:spcPts val="2519"/>
                </a:lnSpc>
                <a:spcBef>
                  <a:spcPct val="0"/>
                </a:spcBef>
              </a:pPr>
              <a:r>
                <a:rPr lang="en-US" sz="1799" spc="-17">
                  <a:solidFill>
                    <a:srgbClr val="FFFFFF"/>
                  </a:solidFill>
                  <a:latin typeface="Noto Sans Light"/>
                </a:rPr>
                <a:t>Подбор комплектующих в соответствии с требованиями: На основе анализа потребностей выбираются комплектующие, соответствующие задачам пользователя. Это включает в себя выбор процессора, видеокарты, объема оперативной памяти, типа и объема хранилища данных и других компонентов, обеспечивающих оптимальное выполнение задач пользователя.</a:t>
              </a:r>
            </a:p>
            <a:p>
              <a:pPr>
                <a:lnSpc>
                  <a:spcPts val="1373"/>
                </a:lnSpc>
                <a:spcBef>
                  <a:spcPct val="0"/>
                </a:spcBef>
              </a:pPr>
              <a:endParaRPr lang="en-US" sz="1799" spc="-17">
                <a:solidFill>
                  <a:srgbClr val="FFFFFF"/>
                </a:solidFill>
                <a:latin typeface="Noto Sans Light"/>
              </a:endParaRPr>
            </a:p>
          </p:txBody>
        </p:sp>
        <p:sp>
          <p:nvSpPr>
            <p:cNvPr id="9" name="TextBox 9"/>
            <p:cNvSpPr txBox="1"/>
            <p:nvPr/>
          </p:nvSpPr>
          <p:spPr>
            <a:xfrm>
              <a:off x="0" y="28593"/>
              <a:ext cx="6054803" cy="1583834"/>
            </a:xfrm>
            <a:prstGeom prst="rect">
              <a:avLst/>
            </a:prstGeom>
          </p:spPr>
          <p:txBody>
            <a:bodyPr lIns="0" tIns="0" rIns="0" bIns="0" rtlCol="0" anchor="t">
              <a:spAutoFit/>
            </a:bodyPr>
            <a:lstStyle/>
            <a:p>
              <a:pPr marL="0" lvl="0" indent="0">
                <a:lnSpc>
                  <a:spcPts val="9251"/>
                </a:lnSpc>
                <a:spcBef>
                  <a:spcPct val="0"/>
                </a:spcBef>
              </a:pPr>
              <a:r>
                <a:rPr lang="en-US" sz="7839" dirty="0">
                  <a:solidFill>
                    <a:srgbClr val="FFFFFF"/>
                  </a:solidFill>
                  <a:latin typeface="HK Grotesk Bold"/>
                </a:rPr>
                <a:t>02</a:t>
              </a:r>
            </a:p>
          </p:txBody>
        </p:sp>
      </p:gr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sp>
      <p:sp>
        <p:nvSpPr>
          <p:cNvPr id="3" name="Freeform 3"/>
          <p:cNvSpPr/>
          <p:nvPr/>
        </p:nvSpPr>
        <p:spPr>
          <a:xfrm rot="9490257">
            <a:off x="7989172" y="8611142"/>
            <a:ext cx="2546291" cy="2412611"/>
          </a:xfrm>
          <a:custGeom>
            <a:avLst/>
            <a:gdLst/>
            <a:ahLst/>
            <a:cxnLst/>
            <a:rect l="l" t="t" r="r" b="b"/>
            <a:pathLst>
              <a:path w="2546291" h="2412611">
                <a:moveTo>
                  <a:pt x="0" y="0"/>
                </a:moveTo>
                <a:lnTo>
                  <a:pt x="2546291" y="0"/>
                </a:lnTo>
                <a:lnTo>
                  <a:pt x="2546291" y="2412611"/>
                </a:lnTo>
                <a:lnTo>
                  <a:pt x="0" y="2412611"/>
                </a:lnTo>
                <a:lnTo>
                  <a:pt x="0" y="0"/>
                </a:lnTo>
                <a:close/>
              </a:path>
            </a:pathLst>
          </a:custGeom>
          <a:blipFill>
            <a:blip r:embed="rId3"/>
            <a:stretch>
              <a:fillRect/>
            </a:stretch>
          </a:blipFill>
        </p:spPr>
      </p:sp>
      <p:sp>
        <p:nvSpPr>
          <p:cNvPr id="4" name="Freeform 4"/>
          <p:cNvSpPr/>
          <p:nvPr/>
        </p:nvSpPr>
        <p:spPr>
          <a:xfrm rot="6148233">
            <a:off x="12976018" y="3273608"/>
            <a:ext cx="6861060" cy="6560888"/>
          </a:xfrm>
          <a:custGeom>
            <a:avLst/>
            <a:gdLst/>
            <a:ahLst/>
            <a:cxnLst/>
            <a:rect l="l" t="t" r="r" b="b"/>
            <a:pathLst>
              <a:path w="6861060" h="6560888">
                <a:moveTo>
                  <a:pt x="0" y="0"/>
                </a:moveTo>
                <a:lnTo>
                  <a:pt x="6861060" y="0"/>
                </a:lnTo>
                <a:lnTo>
                  <a:pt x="6861060" y="6560888"/>
                </a:lnTo>
                <a:lnTo>
                  <a:pt x="0" y="6560888"/>
                </a:lnTo>
                <a:lnTo>
                  <a:pt x="0" y="0"/>
                </a:lnTo>
                <a:close/>
              </a:path>
            </a:pathLst>
          </a:custGeom>
          <a:blipFill>
            <a:blip r:embed="rId4"/>
            <a:stretch>
              <a:fillRect/>
            </a:stretch>
          </a:blipFill>
        </p:spPr>
      </p:sp>
      <p:sp>
        <p:nvSpPr>
          <p:cNvPr id="5" name="TextBox 5"/>
          <p:cNvSpPr txBox="1"/>
          <p:nvPr/>
        </p:nvSpPr>
        <p:spPr>
          <a:xfrm>
            <a:off x="762000" y="571501"/>
            <a:ext cx="9502282" cy="2465098"/>
          </a:xfrm>
          <a:prstGeom prst="rect">
            <a:avLst/>
          </a:prstGeom>
        </p:spPr>
        <p:txBody>
          <a:bodyPr wrap="square" lIns="0" tIns="0" rIns="0" bIns="0" rtlCol="0" anchor="t">
            <a:spAutoFit/>
          </a:bodyPr>
          <a:lstStyle/>
          <a:p>
            <a:pPr>
              <a:lnSpc>
                <a:spcPts val="6387"/>
              </a:lnSpc>
            </a:pPr>
            <a:r>
              <a:rPr lang="en-US" sz="5412" dirty="0" err="1">
                <a:solidFill>
                  <a:srgbClr val="4D1354"/>
                </a:solidFill>
                <a:latin typeface="HK Grotesk Bold"/>
              </a:rPr>
              <a:t>Как</a:t>
            </a:r>
            <a:r>
              <a:rPr lang="en-US" sz="5412" dirty="0">
                <a:solidFill>
                  <a:srgbClr val="4D1354"/>
                </a:solidFill>
                <a:latin typeface="HK Grotesk Bold"/>
              </a:rPr>
              <a:t> </a:t>
            </a:r>
            <a:r>
              <a:rPr lang="en-US" sz="5412" dirty="0" err="1">
                <a:solidFill>
                  <a:srgbClr val="4D1354"/>
                </a:solidFill>
                <a:latin typeface="HK Grotesk Bold"/>
              </a:rPr>
              <a:t>оценить</a:t>
            </a:r>
            <a:r>
              <a:rPr lang="en-US" sz="5412" dirty="0">
                <a:solidFill>
                  <a:srgbClr val="4D1354"/>
                </a:solidFill>
                <a:latin typeface="HK Grotesk Bold"/>
              </a:rPr>
              <a:t> </a:t>
            </a:r>
            <a:r>
              <a:rPr lang="en-US" sz="5412" dirty="0" err="1">
                <a:solidFill>
                  <a:srgbClr val="4D1354"/>
                </a:solidFill>
                <a:latin typeface="HK Grotesk Bold"/>
              </a:rPr>
              <a:t>совместимость</a:t>
            </a:r>
            <a:r>
              <a:rPr lang="en-US" sz="5412" dirty="0">
                <a:solidFill>
                  <a:srgbClr val="4D1354"/>
                </a:solidFill>
                <a:latin typeface="HK Grotesk Bold"/>
              </a:rPr>
              <a:t> </a:t>
            </a:r>
            <a:r>
              <a:rPr lang="en-US" sz="5412" dirty="0" err="1">
                <a:solidFill>
                  <a:srgbClr val="4D1354"/>
                </a:solidFill>
                <a:latin typeface="HK Grotesk Bold"/>
              </a:rPr>
              <a:t>комплектующих</a:t>
            </a:r>
            <a:r>
              <a:rPr lang="en-US" sz="5412" dirty="0">
                <a:solidFill>
                  <a:srgbClr val="4D1354"/>
                </a:solidFill>
                <a:latin typeface="HK Grotesk Bold"/>
              </a:rPr>
              <a:t>?</a:t>
            </a:r>
          </a:p>
        </p:txBody>
      </p:sp>
      <p:sp>
        <p:nvSpPr>
          <p:cNvPr id="6" name="TextBox 6"/>
          <p:cNvSpPr txBox="1"/>
          <p:nvPr/>
        </p:nvSpPr>
        <p:spPr>
          <a:xfrm>
            <a:off x="1028700" y="3071896"/>
            <a:ext cx="3787282" cy="3986912"/>
          </a:xfrm>
          <a:prstGeom prst="rect">
            <a:avLst/>
          </a:prstGeom>
        </p:spPr>
        <p:txBody>
          <a:bodyPr lIns="0" tIns="0" rIns="0" bIns="0" rtlCol="0" anchor="t">
            <a:spAutoFit/>
          </a:bodyPr>
          <a:lstStyle/>
          <a:p>
            <a:pPr>
              <a:lnSpc>
                <a:spcPts val="2323"/>
              </a:lnSpc>
              <a:spcBef>
                <a:spcPct val="0"/>
              </a:spcBef>
            </a:pPr>
            <a:r>
              <a:rPr lang="en-US" sz="1659" u="sng" spc="-16">
                <a:solidFill>
                  <a:srgbClr val="000000"/>
                </a:solidFill>
                <a:latin typeface="Noto Sans Light Bold"/>
              </a:rPr>
              <a:t>Физическая совместимость</a:t>
            </a:r>
            <a:r>
              <a:rPr lang="en-US" sz="1659" spc="-16">
                <a:solidFill>
                  <a:srgbClr val="000000"/>
                </a:solidFill>
                <a:latin typeface="Noto Sans Light Bold"/>
              </a:rPr>
              <a:t>:</a:t>
            </a:r>
            <a:r>
              <a:rPr lang="en-US" sz="1659" spc="-16">
                <a:solidFill>
                  <a:srgbClr val="000000"/>
                </a:solidFill>
                <a:latin typeface="Noto Sans Light"/>
              </a:rPr>
              <a:t> Этот аспект включает в себя убеждение в том, что выбранные комплектующие физически подходят для установки в ваш компьютер. Это включает в себя проверку соответствия размеров и форм-факторов компонентов, чтобы они поместились в корпусе вашего компьютера. Также важно убедиться, что комплектующие имеют совместимые разъемы и крепежные элементы для установки без проблем.</a:t>
            </a:r>
          </a:p>
          <a:p>
            <a:pPr>
              <a:lnSpc>
                <a:spcPts val="2323"/>
              </a:lnSpc>
              <a:spcBef>
                <a:spcPct val="0"/>
              </a:spcBef>
            </a:pPr>
            <a:endParaRPr lang="en-US" sz="1659" spc="-16">
              <a:solidFill>
                <a:srgbClr val="000000"/>
              </a:solidFill>
              <a:latin typeface="Noto Sans Light"/>
            </a:endParaRPr>
          </a:p>
        </p:txBody>
      </p:sp>
      <p:sp>
        <p:nvSpPr>
          <p:cNvPr id="7" name="TextBox 7"/>
          <p:cNvSpPr txBox="1"/>
          <p:nvPr/>
        </p:nvSpPr>
        <p:spPr>
          <a:xfrm>
            <a:off x="6477000" y="3071896"/>
            <a:ext cx="3787282" cy="4558412"/>
          </a:xfrm>
          <a:prstGeom prst="rect">
            <a:avLst/>
          </a:prstGeom>
        </p:spPr>
        <p:txBody>
          <a:bodyPr lIns="0" tIns="0" rIns="0" bIns="0" rtlCol="0" anchor="t">
            <a:spAutoFit/>
          </a:bodyPr>
          <a:lstStyle/>
          <a:p>
            <a:pPr>
              <a:lnSpc>
                <a:spcPts val="2323"/>
              </a:lnSpc>
              <a:spcBef>
                <a:spcPct val="0"/>
              </a:spcBef>
            </a:pPr>
            <a:r>
              <a:rPr lang="en-US" sz="1659" u="sng" spc="-16">
                <a:solidFill>
                  <a:srgbClr val="000000"/>
                </a:solidFill>
                <a:latin typeface="Noto Sans Light Bold"/>
              </a:rPr>
              <a:t>Техническая совместимость:</a:t>
            </a:r>
            <a:r>
              <a:rPr lang="en-US" sz="1659" spc="-16">
                <a:solidFill>
                  <a:srgbClr val="000000"/>
                </a:solidFill>
                <a:latin typeface="Noto Sans Light"/>
              </a:rPr>
              <a:t> Этот аспект включает в себя проверку соответствия технических характеристик комплектующих друг другу и требованиям вашей системы. Например, если вы выбираете процессор, удостоверьтесь, что он совместим с выбранной вами материнской платой и подходит для ваших задач. Также важно учитывать совместимость интерфейсов, например, удостовериться, что ваша видеокарта поддерживает технологии и разъемы, которые имеются на материнской плате.</a:t>
            </a:r>
          </a:p>
          <a:p>
            <a:pPr>
              <a:lnSpc>
                <a:spcPts val="2323"/>
              </a:lnSpc>
              <a:spcBef>
                <a:spcPct val="0"/>
              </a:spcBef>
            </a:pPr>
            <a:endParaRPr lang="en-US" sz="1659" spc="-16">
              <a:solidFill>
                <a:srgbClr val="000000"/>
              </a:solidFill>
              <a:latin typeface="Noto Sans Light"/>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4494633">
            <a:off x="7828277" y="9031944"/>
            <a:ext cx="2604581" cy="2467841"/>
          </a:xfrm>
          <a:custGeom>
            <a:avLst/>
            <a:gdLst/>
            <a:ahLst/>
            <a:cxnLst/>
            <a:rect l="l" t="t" r="r" b="b"/>
            <a:pathLst>
              <a:path w="2604581" h="2467841">
                <a:moveTo>
                  <a:pt x="0" y="0"/>
                </a:moveTo>
                <a:lnTo>
                  <a:pt x="2604581" y="0"/>
                </a:lnTo>
                <a:lnTo>
                  <a:pt x="2604581" y="2467841"/>
                </a:lnTo>
                <a:lnTo>
                  <a:pt x="0" y="2467841"/>
                </a:lnTo>
                <a:lnTo>
                  <a:pt x="0" y="0"/>
                </a:lnTo>
                <a:close/>
              </a:path>
            </a:pathLst>
          </a:custGeom>
          <a:blipFill>
            <a:blip r:embed="rId2"/>
            <a:stretch>
              <a:fillRect/>
            </a:stretch>
          </a:blipFill>
        </p:spPr>
      </p:sp>
      <p:sp>
        <p:nvSpPr>
          <p:cNvPr id="3" name="Freeform 3"/>
          <p:cNvSpPr/>
          <p:nvPr/>
        </p:nvSpPr>
        <p:spPr>
          <a:xfrm rot="-9088749">
            <a:off x="1631143" y="-2578373"/>
            <a:ext cx="3903561" cy="3698625"/>
          </a:xfrm>
          <a:custGeom>
            <a:avLst/>
            <a:gdLst/>
            <a:ahLst/>
            <a:cxnLst/>
            <a:rect l="l" t="t" r="r" b="b"/>
            <a:pathLst>
              <a:path w="3903561" h="3698625">
                <a:moveTo>
                  <a:pt x="0" y="0"/>
                </a:moveTo>
                <a:lnTo>
                  <a:pt x="3903562" y="0"/>
                </a:lnTo>
                <a:lnTo>
                  <a:pt x="3903562" y="3698625"/>
                </a:lnTo>
                <a:lnTo>
                  <a:pt x="0" y="3698625"/>
                </a:lnTo>
                <a:lnTo>
                  <a:pt x="0" y="0"/>
                </a:lnTo>
                <a:close/>
              </a:path>
            </a:pathLst>
          </a:custGeom>
          <a:blipFill>
            <a:blip r:embed="rId2"/>
            <a:stretch>
              <a:fillRect/>
            </a:stretch>
          </a:blipFill>
        </p:spPr>
      </p:sp>
      <p:sp>
        <p:nvSpPr>
          <p:cNvPr id="4" name="Freeform 4"/>
          <p:cNvSpPr/>
          <p:nvPr/>
        </p:nvSpPr>
        <p:spPr>
          <a:xfrm rot="313119">
            <a:off x="-3109196" y="4175850"/>
            <a:ext cx="8275792" cy="7913726"/>
          </a:xfrm>
          <a:custGeom>
            <a:avLst/>
            <a:gdLst/>
            <a:ahLst/>
            <a:cxnLst/>
            <a:rect l="l" t="t" r="r" b="b"/>
            <a:pathLst>
              <a:path w="8275792" h="7913726">
                <a:moveTo>
                  <a:pt x="0" y="0"/>
                </a:moveTo>
                <a:lnTo>
                  <a:pt x="8275792" y="0"/>
                </a:lnTo>
                <a:lnTo>
                  <a:pt x="8275792" y="7913726"/>
                </a:lnTo>
                <a:lnTo>
                  <a:pt x="0" y="7913726"/>
                </a:lnTo>
                <a:lnTo>
                  <a:pt x="0" y="0"/>
                </a:lnTo>
                <a:close/>
              </a:path>
            </a:pathLst>
          </a:custGeom>
          <a:blipFill>
            <a:blip r:embed="rId3">
              <a:alphaModFix amt="57000"/>
            </a:blip>
            <a:stretch>
              <a:fillRect/>
            </a:stretch>
          </a:blipFill>
        </p:spPr>
      </p:sp>
      <p:sp>
        <p:nvSpPr>
          <p:cNvPr id="5" name="Freeform 5"/>
          <p:cNvSpPr/>
          <p:nvPr/>
        </p:nvSpPr>
        <p:spPr>
          <a:xfrm rot="965189">
            <a:off x="11239029" y="-3141539"/>
            <a:ext cx="7824542" cy="6963843"/>
          </a:xfrm>
          <a:custGeom>
            <a:avLst/>
            <a:gdLst/>
            <a:ahLst/>
            <a:cxnLst/>
            <a:rect l="l" t="t" r="r" b="b"/>
            <a:pathLst>
              <a:path w="7824542" h="6963843">
                <a:moveTo>
                  <a:pt x="0" y="0"/>
                </a:moveTo>
                <a:lnTo>
                  <a:pt x="7824542" y="0"/>
                </a:lnTo>
                <a:lnTo>
                  <a:pt x="7824542" y="6963842"/>
                </a:lnTo>
                <a:lnTo>
                  <a:pt x="0" y="6963842"/>
                </a:lnTo>
                <a:lnTo>
                  <a:pt x="0" y="0"/>
                </a:lnTo>
                <a:close/>
              </a:path>
            </a:pathLst>
          </a:custGeom>
          <a:blipFill>
            <a:blip r:embed="rId4">
              <a:alphaModFix amt="68000"/>
            </a:blip>
            <a:stretch>
              <a:fillRect/>
            </a:stretch>
          </a:blipFill>
        </p:spPr>
      </p:sp>
      <p:sp>
        <p:nvSpPr>
          <p:cNvPr id="6" name="Freeform 6"/>
          <p:cNvSpPr/>
          <p:nvPr/>
        </p:nvSpPr>
        <p:spPr>
          <a:xfrm rot="1207755">
            <a:off x="13218087" y="5225672"/>
            <a:ext cx="6135171" cy="7102948"/>
          </a:xfrm>
          <a:custGeom>
            <a:avLst/>
            <a:gdLst/>
            <a:ahLst/>
            <a:cxnLst/>
            <a:rect l="l" t="t" r="r" b="b"/>
            <a:pathLst>
              <a:path w="6135171" h="7102948">
                <a:moveTo>
                  <a:pt x="0" y="0"/>
                </a:moveTo>
                <a:lnTo>
                  <a:pt x="6135171" y="0"/>
                </a:lnTo>
                <a:lnTo>
                  <a:pt x="6135171" y="7102948"/>
                </a:lnTo>
                <a:lnTo>
                  <a:pt x="0" y="7102948"/>
                </a:lnTo>
                <a:lnTo>
                  <a:pt x="0" y="0"/>
                </a:lnTo>
                <a:close/>
              </a:path>
            </a:pathLst>
          </a:custGeom>
          <a:blipFill>
            <a:blip r:embed="rId5"/>
            <a:stretch>
              <a:fillRect/>
            </a:stretch>
          </a:blipFill>
        </p:spPr>
      </p:sp>
      <p:sp>
        <p:nvSpPr>
          <p:cNvPr id="7" name="TextBox 7"/>
          <p:cNvSpPr txBox="1"/>
          <p:nvPr/>
        </p:nvSpPr>
        <p:spPr>
          <a:xfrm>
            <a:off x="3689150" y="4797012"/>
            <a:ext cx="10909700" cy="702501"/>
          </a:xfrm>
          <a:prstGeom prst="rect">
            <a:avLst/>
          </a:prstGeom>
        </p:spPr>
        <p:txBody>
          <a:bodyPr lIns="0" tIns="0" rIns="0" bIns="0" rtlCol="0" anchor="t">
            <a:spAutoFit/>
          </a:bodyPr>
          <a:lstStyle/>
          <a:p>
            <a:pPr algn="ctr">
              <a:lnSpc>
                <a:spcPts val="5541"/>
              </a:lnSpc>
            </a:pPr>
            <a:r>
              <a:rPr lang="en-US" sz="4695">
                <a:solidFill>
                  <a:srgbClr val="FFFFFF"/>
                </a:solidFill>
                <a:latin typeface="HK Grotesk Medium"/>
              </a:rPr>
              <a:t>Кроссворд</a:t>
            </a:r>
          </a:p>
        </p:txBody>
      </p:sp>
    </p:spTree>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1043</Words>
  <Application>Microsoft Office PowerPoint</Application>
  <PresentationFormat>Произвольный</PresentationFormat>
  <Paragraphs>48</Paragraphs>
  <Slides>11</Slides>
  <Notes>0</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11</vt:i4>
      </vt:variant>
    </vt:vector>
  </HeadingPairs>
  <TitlesOfParts>
    <vt:vector size="20" baseType="lpstr">
      <vt:lpstr>HK Grotesk Bold</vt:lpstr>
      <vt:lpstr>Arial</vt:lpstr>
      <vt:lpstr>Vollkorn Italics</vt:lpstr>
      <vt:lpstr>Evolventa</vt:lpstr>
      <vt:lpstr>HK Grotesk Medium</vt:lpstr>
      <vt:lpstr>Noto Sans Light</vt:lpstr>
      <vt:lpstr>Noto Sans Light Bold</vt:lpstr>
      <vt:lpstr>Calibri</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Фиолетовый и Черный Простая Технология Основная Мысль Мысль Презентация</dc:title>
  <cp:lastModifiedBy>Присич Егор</cp:lastModifiedBy>
  <cp:revision>2</cp:revision>
  <dcterms:created xsi:type="dcterms:W3CDTF">2006-08-16T00:00:00Z</dcterms:created>
  <dcterms:modified xsi:type="dcterms:W3CDTF">2024-04-11T18:45:17Z</dcterms:modified>
  <dc:identifier>DAGBwL9fhU0</dc:identifier>
</cp:coreProperties>
</file>

<file path=docProps/thumbnail.jpeg>
</file>